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273" r:id="rId2"/>
    <p:sldId id="257" r:id="rId3"/>
    <p:sldId id="258" r:id="rId4"/>
    <p:sldId id="263" r:id="rId5"/>
    <p:sldId id="259" r:id="rId6"/>
    <p:sldId id="260" r:id="rId7"/>
    <p:sldId id="264" r:id="rId8"/>
    <p:sldId id="270" r:id="rId9"/>
    <p:sldId id="272" r:id="rId10"/>
    <p:sldId id="267" r:id="rId11"/>
    <p:sldId id="274" r:id="rId12"/>
    <p:sldId id="275" r:id="rId13"/>
    <p:sldId id="278" r:id="rId14"/>
    <p:sldId id="279" r:id="rId15"/>
    <p:sldId id="280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나눔고딕OTF" panose="020D0604000000000000" pitchFamily="34" charset="-127"/>
      <p:regular r:id="rId24"/>
      <p:bold r:id="rId25"/>
    </p:embeddedFont>
    <p:embeddedFont>
      <p:font typeface="나눔고딕OTF ExtraBold" panose="020D0904000000000000" pitchFamily="34" charset="-127"/>
      <p:bold r:id="rId26"/>
    </p:embeddedFont>
    <p:embeddedFont>
      <p:font typeface="나눔바른고딕OTF" panose="02020603020101020101" pitchFamily="18" charset="-127"/>
      <p:regular r:id="rId27"/>
      <p:bold r:id="rId28"/>
    </p:embeddedFont>
    <p:embeddedFont>
      <p:font typeface="나눔바른고딕OTF Light" panose="02000303000000000000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9F5C"/>
    <a:srgbClr val="FFFFFF"/>
    <a:srgbClr val="F4F1EC"/>
    <a:srgbClr val="404040"/>
    <a:srgbClr val="172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089" autoAdjust="0"/>
  </p:normalViewPr>
  <p:slideViewPr>
    <p:cSldViewPr snapToGrid="0">
      <p:cViewPr varScale="1">
        <p:scale>
          <a:sx n="68" d="100"/>
          <a:sy n="68" d="100"/>
        </p:scale>
        <p:origin x="19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7C074-C4CA-445D-B7ED-0FD32F2D1C0B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06680-7A41-4CEB-9D5E-2C16AB7E1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71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86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수집한 항공주들의 주가들을</a:t>
            </a:r>
            <a:r>
              <a:rPr lang="en-US" altLang="ko-KR" dirty="0"/>
              <a:t> </a:t>
            </a:r>
            <a:r>
              <a:rPr lang="ko-KR" altLang="en-US" dirty="0" err="1"/>
              <a:t>수업때</a:t>
            </a:r>
            <a:r>
              <a:rPr lang="ko-KR" altLang="en-US" dirty="0"/>
              <a:t> 배운 </a:t>
            </a:r>
            <a:r>
              <a:rPr lang="en-US" altLang="ko-KR" dirty="0"/>
              <a:t>auto-</a:t>
            </a:r>
            <a:r>
              <a:rPr lang="en-US" altLang="ko-KR" dirty="0" err="1"/>
              <a:t>arima</a:t>
            </a:r>
            <a:r>
              <a:rPr lang="ko-KR" altLang="en-US" dirty="0"/>
              <a:t>를 했던 모델로 돌려보고 있는 중</a:t>
            </a:r>
            <a:endParaRPr lang="en-US" altLang="ko-KR" dirty="0"/>
          </a:p>
          <a:p>
            <a:r>
              <a:rPr lang="ko-KR" altLang="en-US" dirty="0"/>
              <a:t>추후 이와 같은 그래프를 웹에서 볼 수 있도록 해보고자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70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수집한 항공주들의 주가들을</a:t>
            </a:r>
            <a:r>
              <a:rPr lang="en-US" altLang="ko-KR" dirty="0"/>
              <a:t> </a:t>
            </a:r>
            <a:r>
              <a:rPr lang="ko-KR" altLang="en-US" dirty="0" err="1"/>
              <a:t>수업때</a:t>
            </a:r>
            <a:r>
              <a:rPr lang="ko-KR" altLang="en-US" dirty="0"/>
              <a:t> 배운 </a:t>
            </a:r>
            <a:r>
              <a:rPr lang="en-US" altLang="ko-KR" dirty="0"/>
              <a:t>auto-</a:t>
            </a:r>
            <a:r>
              <a:rPr lang="en-US" altLang="ko-KR" dirty="0" err="1"/>
              <a:t>arima</a:t>
            </a:r>
            <a:r>
              <a:rPr lang="ko-KR" altLang="en-US" dirty="0"/>
              <a:t>를 했던 모델로 돌려보고 있는 중</a:t>
            </a:r>
            <a:endParaRPr lang="en-US" altLang="ko-KR" dirty="0"/>
          </a:p>
          <a:p>
            <a:r>
              <a:rPr lang="ko-KR" altLang="en-US" dirty="0"/>
              <a:t>추후 이와 같은 그래프를 웹에서 볼 수 있도록 해보고자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533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수집한 항공주들의 주가들을</a:t>
            </a:r>
            <a:r>
              <a:rPr lang="en-US" altLang="ko-KR" dirty="0"/>
              <a:t> </a:t>
            </a:r>
            <a:r>
              <a:rPr lang="ko-KR" altLang="en-US" dirty="0" err="1"/>
              <a:t>수업때</a:t>
            </a:r>
            <a:r>
              <a:rPr lang="ko-KR" altLang="en-US" dirty="0"/>
              <a:t> 배운 </a:t>
            </a:r>
            <a:r>
              <a:rPr lang="en-US" altLang="ko-KR" dirty="0"/>
              <a:t>auto-</a:t>
            </a:r>
            <a:r>
              <a:rPr lang="en-US" altLang="ko-KR" dirty="0" err="1"/>
              <a:t>arima</a:t>
            </a:r>
            <a:r>
              <a:rPr lang="ko-KR" altLang="en-US" dirty="0"/>
              <a:t>를 했던 모델로 돌려보고 있는 중</a:t>
            </a:r>
            <a:endParaRPr lang="en-US" altLang="ko-KR" dirty="0"/>
          </a:p>
          <a:p>
            <a:r>
              <a:rPr lang="ko-KR" altLang="en-US" dirty="0"/>
              <a:t>추후 이와 같은 그래프를 웹에서 볼 수 있도록 해보고자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4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여태까지 </a:t>
            </a:r>
            <a:r>
              <a:rPr lang="ko-KR" altLang="en-US" dirty="0" err="1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배운것들을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토대로 코스피와 코스닥에 상장된 주가 예측에 최적의 모델을 찾아보자는 의견에 다들 동의함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l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그리고 이것을 웹으로 구현해보고자 함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l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붕어빵 기계 틀로 붕어빵을 만드는 것처럼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배웠던 알고리즘을 모듈화 해서 최적의 정확도가 나오는 알고리즘을 찾아보자는 의견이 나옴</a:t>
            </a:r>
            <a:endParaRPr lang="en-US" altLang="ko-KR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l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이를 위해 여태까지 배운 것들을 복습하고 스터디 하는 시간을 가지게 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89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모듈화 생각을 했을 때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단계로 생각함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/>
              <a:t>데이터 수집 및 분할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–</a:t>
            </a:r>
            <a:r>
              <a:rPr lang="ko-KR" altLang="en-US" dirty="0"/>
              <a:t>회귀와 분류 알고리즘을 </a:t>
            </a:r>
            <a:r>
              <a:rPr lang="ko-KR" altLang="en-US" dirty="0" err="1"/>
              <a:t>모듈화함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/>
              <a:t>모듈화 한 알고리즘의 </a:t>
            </a:r>
            <a:r>
              <a:rPr lang="ko-KR" altLang="en-US" dirty="0" err="1"/>
              <a:t>결괏값을</a:t>
            </a:r>
            <a:r>
              <a:rPr lang="ko-KR" altLang="en-US" dirty="0"/>
              <a:t> </a:t>
            </a:r>
            <a:r>
              <a:rPr lang="ko-KR" altLang="en-US" dirty="0" err="1"/>
              <a:t>비교후</a:t>
            </a:r>
            <a:r>
              <a:rPr lang="ko-KR" altLang="en-US" dirty="0"/>
              <a:t> 최적의 알고리즘을 찾고 웹으로 코스피 주가예측을 구현</a:t>
            </a:r>
            <a:endParaRPr lang="en-US" altLang="ko-KR" dirty="0"/>
          </a:p>
          <a:p>
            <a:r>
              <a:rPr lang="ko-KR" altLang="en-US" dirty="0"/>
              <a:t>그래서 각각 위 그림처럼 맡은 곳을 스터디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545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스터디 후 서로 공부한 것을 공유하면서 토의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분류와 회귀는 주가예측에 적합하지 </a:t>
            </a:r>
            <a:r>
              <a:rPr lang="en-US" altLang="ko-KR" dirty="0"/>
              <a:t>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주가자체만을 가지고는 </a:t>
            </a:r>
            <a:r>
              <a:rPr lang="en-US" altLang="ko-KR" dirty="0"/>
              <a:t>‘</a:t>
            </a:r>
            <a:r>
              <a:rPr lang="ko-KR" altLang="en-US" dirty="0"/>
              <a:t>분류</a:t>
            </a:r>
            <a:r>
              <a:rPr lang="en-US" altLang="ko-KR" dirty="0"/>
              <a:t>’</a:t>
            </a:r>
            <a:r>
              <a:rPr lang="ko-KR" altLang="en-US" dirty="0"/>
              <a:t>작업을 하는 것이 의미가 없음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회귀모델은 주가예측이 가능하긴 하나</a:t>
            </a:r>
            <a:r>
              <a:rPr lang="en-US" altLang="ko-KR" dirty="0"/>
              <a:t> </a:t>
            </a:r>
            <a:r>
              <a:rPr lang="ko-KR" altLang="en-US" dirty="0"/>
              <a:t>주가는 시계열 자료이므로 시계열을 주로 다루는 </a:t>
            </a:r>
            <a:r>
              <a:rPr lang="en-US" altLang="ko-KR" dirty="0"/>
              <a:t>ARIMA</a:t>
            </a:r>
            <a:r>
              <a:rPr lang="ko-KR" altLang="en-US" dirty="0"/>
              <a:t>모델이 적합하다고 생각함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구글링시</a:t>
            </a:r>
            <a:r>
              <a:rPr lang="ko-KR" altLang="en-US" dirty="0"/>
              <a:t> 보통 </a:t>
            </a:r>
            <a:r>
              <a:rPr lang="en-US" altLang="ko-KR" dirty="0"/>
              <a:t>ARIMA, RNN,LSTM</a:t>
            </a:r>
            <a:r>
              <a:rPr lang="ko-KR" altLang="en-US" dirty="0"/>
              <a:t>위주로 주가예측을 수행하는 경우가 많았고 </a:t>
            </a:r>
            <a:r>
              <a:rPr lang="en-US" altLang="ko-KR" dirty="0"/>
              <a:t>RNN</a:t>
            </a:r>
            <a:r>
              <a:rPr lang="ko-KR" altLang="en-US" dirty="0"/>
              <a:t>과 </a:t>
            </a:r>
            <a:r>
              <a:rPr lang="en-US" altLang="ko-KR" dirty="0"/>
              <a:t>LSTM</a:t>
            </a:r>
            <a:r>
              <a:rPr lang="ko-KR" altLang="en-US" dirty="0"/>
              <a:t>은 딥러닝 부분으로 아직 배우지 않았기 때문에 </a:t>
            </a:r>
            <a:r>
              <a:rPr lang="en-US" altLang="ko-KR" dirty="0"/>
              <a:t>ARMIA</a:t>
            </a:r>
            <a:r>
              <a:rPr lang="ko-KR" altLang="en-US" dirty="0"/>
              <a:t>모델로 최종 선택함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토의 결론 </a:t>
            </a:r>
            <a:r>
              <a:rPr lang="en-US" altLang="ko-KR" dirty="0"/>
              <a:t>: ARIMA </a:t>
            </a:r>
            <a:r>
              <a:rPr lang="ko-KR" altLang="en-US" dirty="0"/>
              <a:t>모델이 적합 </a:t>
            </a:r>
            <a:r>
              <a:rPr lang="en-US" altLang="ko-KR" dirty="0"/>
              <a:t>-&gt; </a:t>
            </a:r>
            <a:r>
              <a:rPr lang="ko-KR" altLang="en-US" dirty="0"/>
              <a:t>주가예측</a:t>
            </a:r>
            <a:r>
              <a:rPr lang="en-US" altLang="ko-KR" dirty="0"/>
              <a:t> </a:t>
            </a:r>
            <a:r>
              <a:rPr lang="ko-KR" altLang="en-US" dirty="0"/>
              <a:t>알고리즘으로 확정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코스피와 코스닥의 전 종목을 돌려보고 싶었으나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컴퓨팅 파워 문제나 시간상의 문제로 테마를 정해서 </a:t>
            </a:r>
            <a:r>
              <a:rPr lang="en-US" altLang="ko-KR" dirty="0"/>
              <a:t>ARIMA</a:t>
            </a:r>
            <a:r>
              <a:rPr lang="ko-KR" altLang="en-US" dirty="0"/>
              <a:t>모델을 활용하여 주가를 예측해보자는 쪽으로 방향을 돌림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65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테마주끼리 외부적인 요인으로 받는 영향들이 비슷하기 때문에 주가의 추세가 비슷하게 흘러갈 것이다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비슷한 추세라면 최적화된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아리마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모형이 유사 할 것이다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 테마주에 최적화 된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아리마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모형을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auto-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arima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알고리즘을 통해 찾아보자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최적의 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p,d,q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찾자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테마는 항공주로 선택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기간은 작년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월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~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올해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월까지 약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년간의 데이터를 분단위로 수집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2020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년부터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21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월까지는 코로나로 주가의 큰 변수가 작용하여 수집데이터론 적절하지 않다고 생각했고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작년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월부터 코스피의 주가가 원래대로 돌아가는 중이라고 생각했기 때문에 기간을 위와 같이 설정함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Train,test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set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datd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훈련을 통해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2022.01.01~2022.04.26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데이터를 예측해보고 실제 주가와 유사한지 비교하기로 함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4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수집한 항공주들의 주가들을</a:t>
            </a:r>
            <a:r>
              <a:rPr lang="en-US" altLang="ko-KR" dirty="0"/>
              <a:t> </a:t>
            </a:r>
            <a:r>
              <a:rPr lang="ko-KR" altLang="en-US" dirty="0" err="1"/>
              <a:t>수업때</a:t>
            </a:r>
            <a:r>
              <a:rPr lang="ko-KR" altLang="en-US" dirty="0"/>
              <a:t> 배운 </a:t>
            </a:r>
            <a:r>
              <a:rPr lang="en-US" altLang="ko-KR" dirty="0"/>
              <a:t>auto-</a:t>
            </a:r>
            <a:r>
              <a:rPr lang="en-US" altLang="ko-KR" dirty="0" err="1"/>
              <a:t>arima</a:t>
            </a:r>
            <a:r>
              <a:rPr lang="ko-KR" altLang="en-US" dirty="0"/>
              <a:t>를 했던 모델로 돌려보고 있는 중</a:t>
            </a:r>
            <a:endParaRPr lang="en-US" altLang="ko-KR" dirty="0"/>
          </a:p>
          <a:p>
            <a:r>
              <a:rPr lang="ko-KR" altLang="en-US" dirty="0"/>
              <a:t>추후 이와 같은 그래프를 웹에서 볼 수 있도록 해보고자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0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수집한 항공주들의 주가들을</a:t>
            </a:r>
            <a:r>
              <a:rPr lang="en-US" altLang="ko-KR" dirty="0"/>
              <a:t> </a:t>
            </a:r>
            <a:r>
              <a:rPr lang="ko-KR" altLang="en-US" dirty="0" err="1"/>
              <a:t>수업때</a:t>
            </a:r>
            <a:r>
              <a:rPr lang="ko-KR" altLang="en-US" dirty="0"/>
              <a:t> 배운 </a:t>
            </a:r>
            <a:r>
              <a:rPr lang="en-US" altLang="ko-KR" dirty="0"/>
              <a:t>auto-</a:t>
            </a:r>
            <a:r>
              <a:rPr lang="en-US" altLang="ko-KR" dirty="0" err="1"/>
              <a:t>arima</a:t>
            </a:r>
            <a:r>
              <a:rPr lang="ko-KR" altLang="en-US" dirty="0"/>
              <a:t>를 했던 모델로 돌려보고 있는 중</a:t>
            </a:r>
            <a:endParaRPr lang="en-US" altLang="ko-KR" dirty="0"/>
          </a:p>
          <a:p>
            <a:r>
              <a:rPr lang="ko-KR" altLang="en-US" dirty="0"/>
              <a:t>추후 이와 같은 그래프를 웹에서 볼 수 있도록 해보고자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33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현재는 수집한 항공주들의 주가들을</a:t>
            </a:r>
            <a:r>
              <a:rPr lang="en-US" altLang="ko-KR" dirty="0"/>
              <a:t> </a:t>
            </a:r>
            <a:r>
              <a:rPr lang="ko-KR" altLang="en-US" dirty="0" err="1"/>
              <a:t>수업때</a:t>
            </a:r>
            <a:r>
              <a:rPr lang="ko-KR" altLang="en-US" dirty="0"/>
              <a:t> 배운 </a:t>
            </a:r>
            <a:r>
              <a:rPr lang="en-US" altLang="ko-KR" dirty="0"/>
              <a:t>auto-</a:t>
            </a:r>
            <a:r>
              <a:rPr lang="en-US" altLang="ko-KR" dirty="0" err="1"/>
              <a:t>arima</a:t>
            </a:r>
            <a:r>
              <a:rPr lang="ko-KR" altLang="en-US" dirty="0"/>
              <a:t>를 했던 모델로 돌려보고 있는 중</a:t>
            </a:r>
            <a:endParaRPr lang="en-US" altLang="ko-KR" dirty="0"/>
          </a:p>
          <a:p>
            <a:r>
              <a:rPr lang="ko-KR" altLang="en-US" dirty="0"/>
              <a:t>추후 이와 같은 그래프를 웹에서 볼 수 있도록 해보고자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706680-7A41-4CEB-9D5E-2C16AB7E1B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8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84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6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26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49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53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1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4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63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06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54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13D99-A489-42F5-B2B0-A3124BD2F619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F312A-7A17-49B8-A52D-251A273A0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1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33F4B87-7E18-4F45-97A1-DE61CE9F3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5765" r="2115" b="5691"/>
          <a:stretch/>
        </p:blipFill>
        <p:spPr>
          <a:xfrm>
            <a:off x="1" y="-15"/>
            <a:ext cx="9144000" cy="6858000"/>
          </a:xfrm>
          <a:prstGeom prst="rect">
            <a:avLst/>
          </a:prstGeom>
        </p:spPr>
      </p:pic>
      <p:sp>
        <p:nvSpPr>
          <p:cNvPr id="10" name="Rectangle 26">
            <a:extLst>
              <a:ext uri="{FF2B5EF4-FFF2-40B4-BE49-F238E27FC236}">
                <a16:creationId xmlns:a16="http://schemas.microsoft.com/office/drawing/2014/main" id="{5DAAC1EC-D8FE-4F23-9D31-F8463C531FFA}"/>
              </a:ext>
            </a:extLst>
          </p:cNvPr>
          <p:cNvSpPr/>
          <p:nvPr/>
        </p:nvSpPr>
        <p:spPr>
          <a:xfrm>
            <a:off x="-3" y="0"/>
            <a:ext cx="9144002" cy="6858016"/>
          </a:xfrm>
          <a:prstGeom prst="rect">
            <a:avLst/>
          </a:prstGeom>
          <a:gradFill>
            <a:gsLst>
              <a:gs pos="66000">
                <a:srgbClr val="8ACFAE">
                  <a:alpha val="40000"/>
                </a:srgbClr>
              </a:gs>
              <a:gs pos="0">
                <a:srgbClr val="149F5C"/>
              </a:gs>
              <a:gs pos="100000">
                <a:srgbClr val="FFFFFF">
                  <a:alpha val="2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5D19C5-756A-40CA-B21C-A64E66470955}"/>
              </a:ext>
            </a:extLst>
          </p:cNvPr>
          <p:cNvGrpSpPr/>
          <p:nvPr/>
        </p:nvGrpSpPr>
        <p:grpSpPr>
          <a:xfrm>
            <a:off x="4741417" y="2777389"/>
            <a:ext cx="3984598" cy="830998"/>
            <a:chOff x="4313155" y="2777390"/>
            <a:chExt cx="3984598" cy="830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6F431A-D575-4A7D-AF41-B343E00CF7B1}"/>
                </a:ext>
              </a:extLst>
            </p:cNvPr>
            <p:cNvSpPr txBox="1"/>
            <p:nvPr/>
          </p:nvSpPr>
          <p:spPr>
            <a:xfrm>
              <a:off x="5019628" y="2777391"/>
              <a:ext cx="1158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BB6B89-5C00-4D1C-9840-205D324FF8EF}"/>
                </a:ext>
              </a:extLst>
            </p:cNvPr>
            <p:cNvSpPr txBox="1"/>
            <p:nvPr/>
          </p:nvSpPr>
          <p:spPr>
            <a:xfrm>
              <a:off x="4313155" y="2777390"/>
              <a:ext cx="1158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51588A-EC5D-464E-A5D7-206F50313895}"/>
                </a:ext>
              </a:extLst>
            </p:cNvPr>
            <p:cNvSpPr txBox="1"/>
            <p:nvPr/>
          </p:nvSpPr>
          <p:spPr>
            <a:xfrm>
              <a:off x="5726101" y="2777390"/>
              <a:ext cx="1158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사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63A256-64AB-44F0-A175-39D8295C8129}"/>
                </a:ext>
              </a:extLst>
            </p:cNvPr>
            <p:cNvSpPr txBox="1"/>
            <p:nvPr/>
          </p:nvSpPr>
          <p:spPr>
            <a:xfrm>
              <a:off x="6432574" y="2777390"/>
              <a:ext cx="1158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58AC0A-A76A-478E-8D22-803FB783C0BE}"/>
                </a:ext>
              </a:extLst>
            </p:cNvPr>
            <p:cNvSpPr txBox="1"/>
            <p:nvPr/>
          </p:nvSpPr>
          <p:spPr>
            <a:xfrm>
              <a:off x="7139049" y="2777390"/>
              <a:ext cx="1158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다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D68C860-813E-40C9-95F3-7014C8E7AA9F}"/>
              </a:ext>
            </a:extLst>
          </p:cNvPr>
          <p:cNvSpPr txBox="1"/>
          <p:nvPr/>
        </p:nvSpPr>
        <p:spPr>
          <a:xfrm>
            <a:off x="5179708" y="384282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" panose="020B0600000101010101" charset="-127"/>
                <a:ea typeface="나눔고딕OTF" panose="020B0600000101010101" charset="-127"/>
              </a:rPr>
              <a:t>김영주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" panose="020B0600000101010101" charset="-127"/>
                <a:ea typeface="나눔고딕OTF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" panose="020B0600000101010101" charset="-127"/>
                <a:ea typeface="나눔고딕OTF" panose="020B0600000101010101" charset="-127"/>
              </a:rPr>
              <a:t>김준호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" panose="020B0600000101010101" charset="-127"/>
                <a:ea typeface="나눔고딕OTF" panose="020B060000010101010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" panose="020B0600000101010101" charset="-127"/>
                <a:ea typeface="나눔고딕OTF" panose="020B0600000101010101" charset="-127"/>
              </a:rPr>
              <a:t>이정환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" panose="020B0600000101010101" charset="-127"/>
                <a:ea typeface="나눔고딕OTF" panose="020B0600000101010101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" panose="020B0600000101010101" charset="-127"/>
                <a:ea typeface="나눔고딕OTF" panose="020B0600000101010101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" panose="020B0600000101010101" charset="-127"/>
                <a:ea typeface="나눔고딕OTF" panose="020B0600000101010101" charset="-127"/>
              </a:rPr>
              <a:t>정해랑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OTF" panose="020B0600000101010101" charset="-127"/>
              <a:ea typeface="나눔고딕OTF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90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F5518F-4D81-4D78-B248-65446BAF23D9}"/>
              </a:ext>
            </a:extLst>
          </p:cNvPr>
          <p:cNvSpPr/>
          <p:nvPr/>
        </p:nvSpPr>
        <p:spPr>
          <a:xfrm>
            <a:off x="233081" y="169291"/>
            <a:ext cx="200278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B0DF7-683D-4C63-BF0E-6CFDD06F2E08}"/>
              </a:ext>
            </a:extLst>
          </p:cNvPr>
          <p:cNvSpPr/>
          <p:nvPr/>
        </p:nvSpPr>
        <p:spPr>
          <a:xfrm>
            <a:off x="2258819" y="186219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가설 설정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수집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1400" spc="-1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전처리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  ARIMA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모형 설계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2A1ED6-920D-46A4-9F63-4097FF65ADDA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A0CB0A-3B1E-482F-B2CD-7D00F4C78D30}"/>
              </a:ext>
            </a:extLst>
          </p:cNvPr>
          <p:cNvSpPr/>
          <p:nvPr/>
        </p:nvSpPr>
        <p:spPr>
          <a:xfrm>
            <a:off x="88117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BEDAC2-5D34-4699-BAB9-F7D5905FA97B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29FEED-898A-488A-BBA4-22690807D1D4}"/>
              </a:ext>
            </a:extLst>
          </p:cNvPr>
          <p:cNvGrpSpPr/>
          <p:nvPr/>
        </p:nvGrpSpPr>
        <p:grpSpPr>
          <a:xfrm>
            <a:off x="359211" y="1742931"/>
            <a:ext cx="8351237" cy="4691216"/>
            <a:chOff x="359211" y="1694803"/>
            <a:chExt cx="8351237" cy="469121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CA7D7EB-AE83-4773-A846-F9E7639D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11" y="1694803"/>
              <a:ext cx="4078287" cy="95729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ABC745-D06B-49BE-AC22-7F4CB18F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11" y="2939066"/>
              <a:ext cx="4078287" cy="95729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EFE62E6-AEB1-41C8-A7ED-E901393BD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11" y="4183329"/>
              <a:ext cx="4078287" cy="95729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DB1DE59-DBF0-4005-B7C5-CD0F4019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11" y="5427591"/>
              <a:ext cx="4078287" cy="95842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41D0B20-3F58-4B57-B92F-0EAA7FB6B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160" y="1915954"/>
              <a:ext cx="4078288" cy="129495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2517A4B-623C-47A4-A252-9C10FBFC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160" y="3477319"/>
              <a:ext cx="4078288" cy="129495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3E099A5-DCB4-43E8-B75B-A9ED5DDA2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160" y="5061262"/>
              <a:ext cx="4078288" cy="129495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8856076-0617-4B7A-9B45-0F5D1AFF5639}"/>
              </a:ext>
            </a:extLst>
          </p:cNvPr>
          <p:cNvSpPr txBox="1"/>
          <p:nvPr/>
        </p:nvSpPr>
        <p:spPr>
          <a:xfrm>
            <a:off x="359211" y="960517"/>
            <a:ext cx="8351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고딕OTF" panose="020B0600000101010101" charset="-127"/>
                <a:ea typeface="나눔고딕OTF" panose="020B0600000101010101" charset="-127"/>
              </a:rPr>
              <a:t>AK</a:t>
            </a:r>
            <a:r>
              <a:rPr lang="ko-KR" altLang="en-US" sz="1400" dirty="0">
                <a:latin typeface="나눔고딕OTF" panose="020B0600000101010101" charset="-127"/>
                <a:ea typeface="나눔고딕OTF" panose="020B0600000101010101" charset="-127"/>
              </a:rPr>
              <a:t>홀딩스</a:t>
            </a:r>
            <a:r>
              <a:rPr lang="en-US" altLang="ko-KR" sz="1400" dirty="0">
                <a:latin typeface="나눔고딕OTF" panose="020B0600000101010101" charset="-127"/>
                <a:ea typeface="나눔고딕OTF" panose="020B0600000101010101" charset="-127"/>
              </a:rPr>
              <a:t>_006840, </a:t>
            </a:r>
            <a:r>
              <a:rPr lang="ko-KR" altLang="en-US" sz="1400" dirty="0">
                <a:latin typeface="나눔고딕OTF" panose="020B0600000101010101" charset="-127"/>
                <a:ea typeface="나눔고딕OTF" panose="020B0600000101010101" charset="-127"/>
              </a:rPr>
              <a:t>대한항공</a:t>
            </a:r>
            <a:r>
              <a:rPr lang="en-US" altLang="ko-KR" sz="1400" dirty="0">
                <a:latin typeface="나눔고딕OTF" panose="020B0600000101010101" charset="-127"/>
                <a:ea typeface="나눔고딕OTF" panose="020B0600000101010101" charset="-127"/>
              </a:rPr>
              <a:t>_003490, </a:t>
            </a:r>
            <a:r>
              <a:rPr lang="ko-KR" altLang="en-US" sz="1400" dirty="0">
                <a:latin typeface="나눔고딕OTF" panose="020B0600000101010101" charset="-127"/>
                <a:ea typeface="나눔고딕OTF" panose="020B0600000101010101" charset="-127"/>
              </a:rPr>
              <a:t>아시아나항공</a:t>
            </a:r>
            <a:r>
              <a:rPr lang="en-US" altLang="ko-KR" sz="1400" dirty="0">
                <a:latin typeface="나눔고딕OTF" panose="020B0600000101010101" charset="-127"/>
                <a:ea typeface="나눔고딕OTF" panose="020B0600000101010101" charset="-127"/>
              </a:rPr>
              <a:t>_020560, </a:t>
            </a:r>
          </a:p>
          <a:p>
            <a:pPr algn="ctr"/>
            <a:r>
              <a:rPr lang="ko-KR" altLang="en-US" sz="1400" dirty="0">
                <a:latin typeface="나눔고딕OTF" panose="020B0600000101010101" charset="-127"/>
                <a:ea typeface="나눔고딕OTF" panose="020B0600000101010101" charset="-127"/>
              </a:rPr>
              <a:t>에어부산</a:t>
            </a:r>
            <a:r>
              <a:rPr lang="en-US" altLang="ko-KR" sz="1400" dirty="0">
                <a:latin typeface="나눔고딕OTF" panose="020B0600000101010101" charset="-127"/>
                <a:ea typeface="나눔고딕OTF" panose="020B0600000101010101" charset="-127"/>
              </a:rPr>
              <a:t>_298690,</a:t>
            </a:r>
            <a:r>
              <a:rPr lang="ko-KR" altLang="en-US" sz="1400" dirty="0">
                <a:latin typeface="나눔고딕OTF" panose="020B0600000101010101" charset="-127"/>
                <a:ea typeface="나눔고딕OTF" panose="020B0600000101010101" charset="-127"/>
              </a:rPr>
              <a:t>제주항공</a:t>
            </a:r>
            <a:r>
              <a:rPr lang="en-US" altLang="ko-KR" sz="1400" dirty="0">
                <a:latin typeface="나눔고딕OTF" panose="020B0600000101010101" charset="-127"/>
                <a:ea typeface="나눔고딕OTF" panose="020B0600000101010101" charset="-127"/>
              </a:rPr>
              <a:t>_089590, </a:t>
            </a:r>
            <a:r>
              <a:rPr lang="ko-KR" altLang="en-US" sz="1400" dirty="0" err="1">
                <a:latin typeface="나눔고딕OTF" panose="020B0600000101010101" charset="-127"/>
                <a:ea typeface="나눔고딕OTF" panose="020B0600000101010101" charset="-127"/>
              </a:rPr>
              <a:t>진에어</a:t>
            </a:r>
            <a:r>
              <a:rPr lang="en-US" altLang="ko-KR" sz="1400" dirty="0">
                <a:latin typeface="나눔고딕OTF" panose="020B0600000101010101" charset="-127"/>
                <a:ea typeface="나눔고딕OTF" panose="020B0600000101010101" charset="-127"/>
              </a:rPr>
              <a:t>_272450, </a:t>
            </a:r>
            <a:r>
              <a:rPr lang="ko-KR" altLang="en-US" sz="1400" dirty="0" err="1">
                <a:latin typeface="나눔고딕OTF" panose="020B0600000101010101" charset="-127"/>
                <a:ea typeface="나눔고딕OTF" panose="020B0600000101010101" charset="-127"/>
              </a:rPr>
              <a:t>티웨이항공</a:t>
            </a:r>
            <a:r>
              <a:rPr lang="en-US" altLang="ko-KR" sz="1400" dirty="0">
                <a:latin typeface="나눔고딕OTF" panose="020B0600000101010101" charset="-127"/>
                <a:ea typeface="나눔고딕OTF" panose="020B0600000101010101" charset="-127"/>
              </a:rPr>
              <a:t>_091810</a:t>
            </a:r>
            <a:endParaRPr lang="ko-KR" altLang="en-US" sz="1400" dirty="0">
              <a:latin typeface="나눔고딕OTF" panose="020B0600000101010101" charset="-127"/>
              <a:ea typeface="나눔고딕OTF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455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F5518F-4D81-4D78-B248-65446BAF23D9}"/>
              </a:ext>
            </a:extLst>
          </p:cNvPr>
          <p:cNvSpPr/>
          <p:nvPr/>
        </p:nvSpPr>
        <p:spPr>
          <a:xfrm>
            <a:off x="233081" y="169291"/>
            <a:ext cx="200278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B0DF7-683D-4C63-BF0E-6CFDD06F2E08}"/>
              </a:ext>
            </a:extLst>
          </p:cNvPr>
          <p:cNvSpPr/>
          <p:nvPr/>
        </p:nvSpPr>
        <p:spPr>
          <a:xfrm>
            <a:off x="2178294" y="154432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붕어빵 기계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웹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SQL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8F2334-01A9-4008-86CC-F1528AACBBDE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C903DE-C9BB-40BB-AC27-EE6AB5F5682D}"/>
              </a:ext>
            </a:extLst>
          </p:cNvPr>
          <p:cNvSpPr/>
          <p:nvPr/>
        </p:nvSpPr>
        <p:spPr>
          <a:xfrm>
            <a:off x="132721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앞으로의 계획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50360-6106-49AC-AD70-B53959C245C7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28A9BF-3980-498D-978B-F9A803120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03" y="2301696"/>
            <a:ext cx="2864929" cy="2568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sklearn 설치방법">
            <a:extLst>
              <a:ext uri="{FF2B5EF4-FFF2-40B4-BE49-F238E27FC236}">
                <a16:creationId xmlns:a16="http://schemas.microsoft.com/office/drawing/2014/main" id="{51B594BA-9F87-4540-80E1-1B6DB468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92" y="2657807"/>
            <a:ext cx="2864928" cy="15423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6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F5518F-4D81-4D78-B248-65446BAF23D9}"/>
              </a:ext>
            </a:extLst>
          </p:cNvPr>
          <p:cNvSpPr/>
          <p:nvPr/>
        </p:nvSpPr>
        <p:spPr>
          <a:xfrm>
            <a:off x="233081" y="169291"/>
            <a:ext cx="200278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8F2334-01A9-4008-86CC-F1528AACBBDE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C903DE-C9BB-40BB-AC27-EE6AB5F5682D}"/>
              </a:ext>
            </a:extLst>
          </p:cNvPr>
          <p:cNvSpPr/>
          <p:nvPr/>
        </p:nvSpPr>
        <p:spPr>
          <a:xfrm>
            <a:off x="132721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앞으로의 계획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50360-6106-49AC-AD70-B53959C245C7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entOS 7 : Flask 설치 방법, 예제, 명령어">
            <a:extLst>
              <a:ext uri="{FF2B5EF4-FFF2-40B4-BE49-F238E27FC236}">
                <a16:creationId xmlns:a16="http://schemas.microsoft.com/office/drawing/2014/main" id="{4C3C5528-6304-4952-B478-3EE203678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26" y="797234"/>
            <a:ext cx="1723395" cy="17233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ml] 이미지를 만드는 태그">
            <a:extLst>
              <a:ext uri="{FF2B5EF4-FFF2-40B4-BE49-F238E27FC236}">
                <a16:creationId xmlns:a16="http://schemas.microsoft.com/office/drawing/2014/main" id="{123959B8-275F-4BD3-9F26-059F4D82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93" y="2413416"/>
            <a:ext cx="2017590" cy="15590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AWS 주요 서비스">
            <a:extLst>
              <a:ext uri="{FF2B5EF4-FFF2-40B4-BE49-F238E27FC236}">
                <a16:creationId xmlns:a16="http://schemas.microsoft.com/office/drawing/2014/main" id="{78930740-F083-4DDD-9896-E03B0B4B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00" y="4731539"/>
            <a:ext cx="2600601" cy="19504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S] Bootstrap 시작하기">
            <a:extLst>
              <a:ext uri="{FF2B5EF4-FFF2-40B4-BE49-F238E27FC236}">
                <a16:creationId xmlns:a16="http://schemas.microsoft.com/office/drawing/2014/main" id="{5B7EA48D-BC66-4FE0-B487-C6EB020C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91" y="763130"/>
            <a:ext cx="1559048" cy="1559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CC79A0-E79F-4153-9DFB-21EA406D8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34" y="4067135"/>
            <a:ext cx="1248211" cy="12482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MySQL 이모저모">
            <a:extLst>
              <a:ext uri="{FF2B5EF4-FFF2-40B4-BE49-F238E27FC236}">
                <a16:creationId xmlns:a16="http://schemas.microsoft.com/office/drawing/2014/main" id="{E8B4F998-08A8-4B22-B3C1-D558031F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07" y="3475299"/>
            <a:ext cx="2698206" cy="17988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키움증권">
            <a:extLst>
              <a:ext uri="{FF2B5EF4-FFF2-40B4-BE49-F238E27FC236}">
                <a16:creationId xmlns:a16="http://schemas.microsoft.com/office/drawing/2014/main" id="{483A6A07-6EC3-47D5-A8EE-474607AE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15" y="1916601"/>
            <a:ext cx="2002789" cy="6258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09F40-F72F-466A-8AAF-DEF5B92A439F}"/>
              </a:ext>
            </a:extLst>
          </p:cNvPr>
          <p:cNvSpPr/>
          <p:nvPr/>
        </p:nvSpPr>
        <p:spPr>
          <a:xfrm>
            <a:off x="2178294" y="154432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붕어빵 기계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웹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SQL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실시간구현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80F0DFC-A6CC-49AA-95E5-B1860F38476A}"/>
              </a:ext>
            </a:extLst>
          </p:cNvPr>
          <p:cNvSpPr/>
          <p:nvPr/>
        </p:nvSpPr>
        <p:spPr>
          <a:xfrm rot="16200000">
            <a:off x="6997147" y="3005182"/>
            <a:ext cx="869795" cy="375512"/>
          </a:xfrm>
          <a:prstGeom prst="rightArrow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3225A02E-9012-46B5-BD48-CE1B886F9345}"/>
              </a:ext>
            </a:extLst>
          </p:cNvPr>
          <p:cNvSpPr/>
          <p:nvPr/>
        </p:nvSpPr>
        <p:spPr>
          <a:xfrm rot="13500000">
            <a:off x="3350919" y="3034012"/>
            <a:ext cx="2822853" cy="286139"/>
          </a:xfrm>
          <a:prstGeom prst="rightArrow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38828B74-4DB7-4047-BF01-93E8D6E57354}"/>
              </a:ext>
            </a:extLst>
          </p:cNvPr>
          <p:cNvSpPr/>
          <p:nvPr/>
        </p:nvSpPr>
        <p:spPr>
          <a:xfrm rot="2700000">
            <a:off x="3766355" y="3050962"/>
            <a:ext cx="2726357" cy="301599"/>
          </a:xfrm>
          <a:prstGeom prst="rightArrow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8C11D13-83C2-4CE8-B57B-E0DFB92A9C84}"/>
              </a:ext>
            </a:extLst>
          </p:cNvPr>
          <p:cNvSpPr/>
          <p:nvPr/>
        </p:nvSpPr>
        <p:spPr>
          <a:xfrm rot="5400000">
            <a:off x="6692346" y="3071976"/>
            <a:ext cx="869795" cy="375512"/>
          </a:xfrm>
          <a:prstGeom prst="rightArrow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9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F5518F-4D81-4D78-B248-65446BAF23D9}"/>
              </a:ext>
            </a:extLst>
          </p:cNvPr>
          <p:cNvSpPr/>
          <p:nvPr/>
        </p:nvSpPr>
        <p:spPr>
          <a:xfrm>
            <a:off x="233081" y="169291"/>
            <a:ext cx="200278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8F2334-01A9-4008-86CC-F1528AACBBDE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C903DE-C9BB-40BB-AC27-EE6AB5F5682D}"/>
              </a:ext>
            </a:extLst>
          </p:cNvPr>
          <p:cNvSpPr/>
          <p:nvPr/>
        </p:nvSpPr>
        <p:spPr>
          <a:xfrm>
            <a:off x="132721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앞으로의 계획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50360-6106-49AC-AD70-B53959C245C7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entOS 7 : Flask 설치 방법, 예제, 명령어">
            <a:extLst>
              <a:ext uri="{FF2B5EF4-FFF2-40B4-BE49-F238E27FC236}">
                <a16:creationId xmlns:a16="http://schemas.microsoft.com/office/drawing/2014/main" id="{4C3C5528-6304-4952-B478-3EE203678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203" y="1666643"/>
            <a:ext cx="4305300" cy="4305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ml] 이미지를 만드는 태그">
            <a:extLst>
              <a:ext uri="{FF2B5EF4-FFF2-40B4-BE49-F238E27FC236}">
                <a16:creationId xmlns:a16="http://schemas.microsoft.com/office/drawing/2014/main" id="{123959B8-275F-4BD3-9F26-059F4D82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85" y="353957"/>
            <a:ext cx="4407520" cy="34058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AWS 주요 서비스">
            <a:extLst>
              <a:ext uri="{FF2B5EF4-FFF2-40B4-BE49-F238E27FC236}">
                <a16:creationId xmlns:a16="http://schemas.microsoft.com/office/drawing/2014/main" id="{78930740-F083-4DDD-9896-E03B0B4B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97" y="2146896"/>
            <a:ext cx="2600601" cy="19504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S] Bootstrap 시작하기">
            <a:extLst>
              <a:ext uri="{FF2B5EF4-FFF2-40B4-BE49-F238E27FC236}">
                <a16:creationId xmlns:a16="http://schemas.microsoft.com/office/drawing/2014/main" id="{5B7EA48D-BC66-4FE0-B487-C6EB020C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18" y="3750527"/>
            <a:ext cx="3107473" cy="310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92B09E-560E-4317-8832-383716B03C1B}"/>
              </a:ext>
            </a:extLst>
          </p:cNvPr>
          <p:cNvSpPr/>
          <p:nvPr/>
        </p:nvSpPr>
        <p:spPr>
          <a:xfrm>
            <a:off x="-77875" y="-89208"/>
            <a:ext cx="9291822" cy="70475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5A16ED-E75E-48CB-8C4F-BCACF6721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" y="970089"/>
            <a:ext cx="9144000" cy="491782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58F38E-C313-49B5-BC0A-A806883D2325}"/>
              </a:ext>
            </a:extLst>
          </p:cNvPr>
          <p:cNvSpPr/>
          <p:nvPr/>
        </p:nvSpPr>
        <p:spPr>
          <a:xfrm>
            <a:off x="2178294" y="154432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붕어빵 기계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웹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SQL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실시간구현</a:t>
            </a:r>
          </a:p>
        </p:txBody>
      </p:sp>
    </p:spTree>
    <p:extLst>
      <p:ext uri="{BB962C8B-B14F-4D97-AF65-F5344CB8AC3E}">
        <p14:creationId xmlns:p14="http://schemas.microsoft.com/office/powerpoint/2010/main" val="48653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F5518F-4D81-4D78-B248-65446BAF23D9}"/>
              </a:ext>
            </a:extLst>
          </p:cNvPr>
          <p:cNvSpPr/>
          <p:nvPr/>
        </p:nvSpPr>
        <p:spPr>
          <a:xfrm>
            <a:off x="233081" y="169291"/>
            <a:ext cx="200278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8F2334-01A9-4008-86CC-F1528AACBBDE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C903DE-C9BB-40BB-AC27-EE6AB5F5682D}"/>
              </a:ext>
            </a:extLst>
          </p:cNvPr>
          <p:cNvSpPr/>
          <p:nvPr/>
        </p:nvSpPr>
        <p:spPr>
          <a:xfrm>
            <a:off x="132721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앞으로의 계획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50360-6106-49AC-AD70-B53959C245C7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entOS 7 : Flask 설치 방법, 예제, 명령어">
            <a:extLst>
              <a:ext uri="{FF2B5EF4-FFF2-40B4-BE49-F238E27FC236}">
                <a16:creationId xmlns:a16="http://schemas.microsoft.com/office/drawing/2014/main" id="{4C3C5528-6304-4952-B478-3EE203678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203" y="1666643"/>
            <a:ext cx="4305300" cy="4305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ml] 이미지를 만드는 태그">
            <a:extLst>
              <a:ext uri="{FF2B5EF4-FFF2-40B4-BE49-F238E27FC236}">
                <a16:creationId xmlns:a16="http://schemas.microsoft.com/office/drawing/2014/main" id="{123959B8-275F-4BD3-9F26-059F4D82E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85" y="353957"/>
            <a:ext cx="4407520" cy="34058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AWS 주요 서비스">
            <a:extLst>
              <a:ext uri="{FF2B5EF4-FFF2-40B4-BE49-F238E27FC236}">
                <a16:creationId xmlns:a16="http://schemas.microsoft.com/office/drawing/2014/main" id="{78930740-F083-4DDD-9896-E03B0B4B0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97" y="2146896"/>
            <a:ext cx="2600601" cy="19504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S] Bootstrap 시작하기">
            <a:extLst>
              <a:ext uri="{FF2B5EF4-FFF2-40B4-BE49-F238E27FC236}">
                <a16:creationId xmlns:a16="http://schemas.microsoft.com/office/drawing/2014/main" id="{5B7EA48D-BC66-4FE0-B487-C6EB020CD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818" y="3750527"/>
            <a:ext cx="3107473" cy="310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5A16ED-E75E-48CB-8C4F-BCACF67211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50" r="55914" b="19791"/>
          <a:stretch/>
        </p:blipFill>
        <p:spPr>
          <a:xfrm>
            <a:off x="-2856" y="0"/>
            <a:ext cx="8799614" cy="83581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58F38E-C313-49B5-BC0A-A806883D2325}"/>
              </a:ext>
            </a:extLst>
          </p:cNvPr>
          <p:cNvSpPr/>
          <p:nvPr/>
        </p:nvSpPr>
        <p:spPr>
          <a:xfrm>
            <a:off x="2178294" y="154432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붕어빵 기계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웹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SQL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92B09E-560E-4317-8832-383716B03C1B}"/>
              </a:ext>
            </a:extLst>
          </p:cNvPr>
          <p:cNvSpPr/>
          <p:nvPr/>
        </p:nvSpPr>
        <p:spPr>
          <a:xfrm>
            <a:off x="2153567" y="-186677"/>
            <a:ext cx="9291822" cy="747872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496DAD-D136-4D7A-8A05-95BFF422F338}"/>
              </a:ext>
            </a:extLst>
          </p:cNvPr>
          <p:cNvSpPr/>
          <p:nvPr/>
        </p:nvSpPr>
        <p:spPr>
          <a:xfrm>
            <a:off x="3203155" y="1412114"/>
            <a:ext cx="4806526" cy="4119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5953BE1-A3F0-41D4-AFB0-EFA96AB4A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36" y="2168424"/>
            <a:ext cx="3027668" cy="271392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87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F5518F-4D81-4D78-B248-65446BAF23D9}"/>
              </a:ext>
            </a:extLst>
          </p:cNvPr>
          <p:cNvSpPr/>
          <p:nvPr/>
        </p:nvSpPr>
        <p:spPr>
          <a:xfrm>
            <a:off x="233081" y="169291"/>
            <a:ext cx="200278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8F2334-01A9-4008-86CC-F1528AACBBDE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C903DE-C9BB-40BB-AC27-EE6AB5F5682D}"/>
              </a:ext>
            </a:extLst>
          </p:cNvPr>
          <p:cNvSpPr/>
          <p:nvPr/>
        </p:nvSpPr>
        <p:spPr>
          <a:xfrm>
            <a:off x="132721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앞으로의 계획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50360-6106-49AC-AD70-B53959C245C7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09F40-F72F-466A-8AAF-DEF5B92A439F}"/>
              </a:ext>
            </a:extLst>
          </p:cNvPr>
          <p:cNvSpPr/>
          <p:nvPr/>
        </p:nvSpPr>
        <p:spPr>
          <a:xfrm>
            <a:off x="1999934" y="176010"/>
            <a:ext cx="2779928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붕어빵 기계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웹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SQL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실시간구현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문제점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E31B89-C54F-497D-A978-58838557249C}"/>
              </a:ext>
            </a:extLst>
          </p:cNvPr>
          <p:cNvSpPr txBox="1"/>
          <p:nvPr/>
        </p:nvSpPr>
        <p:spPr>
          <a:xfrm>
            <a:off x="4957762" y="1982450"/>
            <a:ext cx="270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40404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문제점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171064-770E-4AC6-94C0-6F7129E75DFB}"/>
              </a:ext>
            </a:extLst>
          </p:cNvPr>
          <p:cNvSpPr txBox="1"/>
          <p:nvPr/>
        </p:nvSpPr>
        <p:spPr>
          <a:xfrm>
            <a:off x="4957762" y="3356552"/>
            <a:ext cx="3889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→ 거래가 없는 시간대에 데이터가 수집되지 않음</a:t>
            </a:r>
            <a:endParaRPr lang="ko-KR" alt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78FFAD-8D6A-4C04-A663-84FF7C357FEA}"/>
              </a:ext>
            </a:extLst>
          </p:cNvPr>
          <p:cNvSpPr txBox="1"/>
          <p:nvPr/>
        </p:nvSpPr>
        <p:spPr>
          <a:xfrm>
            <a:off x="4957762" y="2889658"/>
            <a:ext cx="398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40404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Arial" panose="020B0604020202020204" pitchFamily="34" charset="0"/>
              </a:rPr>
              <a:t>같은 기간이지만 주식마다 수집된 데이터 개수가 다름</a:t>
            </a:r>
            <a:endParaRPr lang="en-US" altLang="ko-KR" sz="1400" dirty="0">
              <a:solidFill>
                <a:srgbClr val="40404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F27058-E00E-40F9-885E-E83AAC3C7508}"/>
              </a:ext>
            </a:extLst>
          </p:cNvPr>
          <p:cNvSpPr txBox="1"/>
          <p:nvPr/>
        </p:nvSpPr>
        <p:spPr>
          <a:xfrm>
            <a:off x="4957762" y="4397517"/>
            <a:ext cx="358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전처리의 중요성</a:t>
            </a:r>
            <a:endParaRPr lang="ko-KR" altLang="en-US" sz="1400" b="1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A18EB6BF-E607-49C1-BC28-17E66688DE97}"/>
              </a:ext>
            </a:extLst>
          </p:cNvPr>
          <p:cNvSpPr/>
          <p:nvPr/>
        </p:nvSpPr>
        <p:spPr>
          <a:xfrm>
            <a:off x="6589919" y="3827171"/>
            <a:ext cx="625151" cy="363494"/>
          </a:xfrm>
          <a:prstGeom prst="down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860FB5E-9772-4922-BC17-57C784111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627" y="1443386"/>
            <a:ext cx="3479612" cy="39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AA2E6C-BD4C-4687-A8C9-1A0BF80E0A9B}"/>
              </a:ext>
            </a:extLst>
          </p:cNvPr>
          <p:cNvSpPr/>
          <p:nvPr/>
        </p:nvSpPr>
        <p:spPr>
          <a:xfrm>
            <a:off x="1226654" y="3169029"/>
            <a:ext cx="2198189" cy="519942"/>
          </a:xfrm>
          <a:prstGeom prst="rect">
            <a:avLst/>
          </a:prstGeom>
          <a:solidFill>
            <a:srgbClr val="149F5C"/>
          </a:solidFill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altLang="ko-KR" sz="2800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[CONTENTS]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E9E994-8779-4B8F-8702-A131415D76D4}"/>
              </a:ext>
            </a:extLst>
          </p:cNvPr>
          <p:cNvCxnSpPr>
            <a:cxnSpLocks/>
          </p:cNvCxnSpPr>
          <p:nvPr/>
        </p:nvCxnSpPr>
        <p:spPr>
          <a:xfrm>
            <a:off x="4066481" y="2096904"/>
            <a:ext cx="0" cy="2664192"/>
          </a:xfrm>
          <a:prstGeom prst="line">
            <a:avLst/>
          </a:prstGeom>
          <a:ln w="25400">
            <a:solidFill>
              <a:srgbClr val="149F5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2F66A49E-321C-45E6-AC85-E93D9E109362}"/>
              </a:ext>
            </a:extLst>
          </p:cNvPr>
          <p:cNvSpPr txBox="1"/>
          <p:nvPr/>
        </p:nvSpPr>
        <p:spPr>
          <a:xfrm>
            <a:off x="4516333" y="2226927"/>
            <a:ext cx="352839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ts val="1950"/>
              </a:lnSpc>
              <a:defRPr/>
            </a:pPr>
            <a:r>
              <a:rPr lang="en-US" altLang="ko-KR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1. </a:t>
            </a:r>
            <a:r>
              <a:rPr lang="ko-KR" altLang="en-US" b="1" spc="-1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해커톤</a:t>
            </a:r>
            <a:r>
              <a:rPr lang="ko-KR" altLang="en-US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 주제  </a:t>
            </a:r>
            <a:endParaRPr lang="ko-KR" altLang="en-US" b="1" spc="-15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3A79B1F4-464A-43F5-A5A4-EEFB004EDD14}"/>
              </a:ext>
            </a:extLst>
          </p:cNvPr>
          <p:cNvSpPr txBox="1"/>
          <p:nvPr/>
        </p:nvSpPr>
        <p:spPr>
          <a:xfrm>
            <a:off x="4516333" y="3146059"/>
            <a:ext cx="352839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ts val="1950"/>
              </a:lnSpc>
              <a:defRPr/>
            </a:pPr>
            <a:r>
              <a:rPr lang="en-US" altLang="ko-KR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설계 </a:t>
            </a:r>
            <a:r>
              <a:rPr lang="en-US" altLang="ko-KR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endParaRPr lang="en-US" altLang="ko-KR" b="1" spc="-15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6698C9-10F4-4F01-9C53-A72254BAC20C}"/>
              </a:ext>
            </a:extLst>
          </p:cNvPr>
          <p:cNvSpPr/>
          <p:nvPr/>
        </p:nvSpPr>
        <p:spPr>
          <a:xfrm>
            <a:off x="4583239" y="2599850"/>
            <a:ext cx="3570412" cy="348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ts val="1950"/>
              </a:lnSpc>
              <a:defRPr/>
            </a:pP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계획수립</a:t>
            </a:r>
            <a:r>
              <a:rPr lang="en-US" altLang="ko-KR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|  </a:t>
            </a: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아이디어  </a:t>
            </a:r>
            <a:r>
              <a:rPr lang="en-US" altLang="ko-KR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| </a:t>
            </a: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스터디  </a:t>
            </a:r>
            <a:r>
              <a:rPr lang="en-US" altLang="ko-KR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|  </a:t>
            </a: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결론도출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6B3006-B222-43F9-A598-AA34ABE59D74}"/>
              </a:ext>
            </a:extLst>
          </p:cNvPr>
          <p:cNvSpPr/>
          <p:nvPr/>
        </p:nvSpPr>
        <p:spPr>
          <a:xfrm>
            <a:off x="4583239" y="3518982"/>
            <a:ext cx="4839686" cy="348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ts val="1950"/>
              </a:lnSpc>
              <a:defRPr/>
            </a:pP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가설설정  </a:t>
            </a:r>
            <a:r>
              <a:rPr lang="en-US" altLang="ko-KR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|  </a:t>
            </a: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수집 </a:t>
            </a:r>
            <a:r>
              <a:rPr lang="en-US" altLang="ko-KR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&amp; </a:t>
            </a:r>
            <a:r>
              <a:rPr lang="ko-KR" altLang="en-US" sz="1600" spc="-1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en-US" altLang="ko-KR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| ARIMA</a:t>
            </a: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모형 설계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0A813D1-85C7-4C58-A7D9-44B73EEBDBD3}"/>
              </a:ext>
            </a:extLst>
          </p:cNvPr>
          <p:cNvSpPr txBox="1"/>
          <p:nvPr/>
        </p:nvSpPr>
        <p:spPr>
          <a:xfrm>
            <a:off x="4516333" y="4065191"/>
            <a:ext cx="352839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ts val="1950"/>
              </a:lnSpc>
              <a:defRPr/>
            </a:pPr>
            <a:r>
              <a:rPr lang="en-US" altLang="ko-KR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3. </a:t>
            </a:r>
            <a:r>
              <a:rPr lang="ko-KR" altLang="en-US" b="1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고딕OTF" panose="020D0604000000000000" pitchFamily="34" charset="-127"/>
                <a:ea typeface="나눔고딕OTF" panose="020D0604000000000000" pitchFamily="34" charset="-127"/>
              </a:rPr>
              <a:t>앞으로의 계획</a:t>
            </a:r>
            <a:endParaRPr lang="en-US" altLang="ko-KR" b="1" spc="-15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B7C999-2D0E-48F8-A19F-2BF031E90CF2}"/>
              </a:ext>
            </a:extLst>
          </p:cNvPr>
          <p:cNvSpPr/>
          <p:nvPr/>
        </p:nvSpPr>
        <p:spPr>
          <a:xfrm>
            <a:off x="4583239" y="4438112"/>
            <a:ext cx="4839686" cy="348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ts val="1950"/>
              </a:lnSpc>
              <a:defRPr/>
            </a:pP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붕어빵 기계 </a:t>
            </a:r>
            <a:r>
              <a:rPr lang="en-US" altLang="ko-KR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| </a:t>
            </a: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spc="-1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웹구현</a:t>
            </a: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en-US" altLang="ko-KR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|  SQL </a:t>
            </a:r>
            <a:r>
              <a:rPr lang="ko-KR" altLang="en-US" sz="16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실시간구현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127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589E2D-B1FD-4FCB-A978-D5992CF4D9DE}"/>
              </a:ext>
            </a:extLst>
          </p:cNvPr>
          <p:cNvGrpSpPr/>
          <p:nvPr/>
        </p:nvGrpSpPr>
        <p:grpSpPr>
          <a:xfrm>
            <a:off x="3476625" y="3704060"/>
            <a:ext cx="2139919" cy="82519"/>
            <a:chOff x="3476625" y="3648074"/>
            <a:chExt cx="2139919" cy="82519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9F7811C9-30B1-406B-8280-D41F3206E069}"/>
                </a:ext>
              </a:extLst>
            </p:cNvPr>
            <p:cNvSpPr/>
            <p:nvPr/>
          </p:nvSpPr>
          <p:spPr>
            <a:xfrm>
              <a:off x="3476625" y="3648074"/>
              <a:ext cx="82519" cy="825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D8AC3318-5243-4AE7-8C4B-F85A3903407D}"/>
                </a:ext>
              </a:extLst>
            </p:cNvPr>
            <p:cNvSpPr/>
            <p:nvPr/>
          </p:nvSpPr>
          <p:spPr>
            <a:xfrm>
              <a:off x="3770539" y="3648074"/>
              <a:ext cx="82519" cy="825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9FD95E42-FC65-4617-AA9C-26002E2A26A9}"/>
                </a:ext>
              </a:extLst>
            </p:cNvPr>
            <p:cNvSpPr/>
            <p:nvPr/>
          </p:nvSpPr>
          <p:spPr>
            <a:xfrm>
              <a:off x="4064453" y="3648074"/>
              <a:ext cx="82519" cy="825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3F0F4622-D748-46A3-9A53-AD594C8F19FA}"/>
                </a:ext>
              </a:extLst>
            </p:cNvPr>
            <p:cNvSpPr/>
            <p:nvPr/>
          </p:nvSpPr>
          <p:spPr>
            <a:xfrm>
              <a:off x="4358367" y="3648074"/>
              <a:ext cx="82519" cy="825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5F6B0025-4C00-4038-A122-E0C572D4AF0D}"/>
                </a:ext>
              </a:extLst>
            </p:cNvPr>
            <p:cNvSpPr/>
            <p:nvPr/>
          </p:nvSpPr>
          <p:spPr>
            <a:xfrm>
              <a:off x="4652281" y="3648074"/>
              <a:ext cx="82519" cy="825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51C23E9F-6666-426D-8AF2-8FC96CE93FE4}"/>
                </a:ext>
              </a:extLst>
            </p:cNvPr>
            <p:cNvSpPr/>
            <p:nvPr/>
          </p:nvSpPr>
          <p:spPr>
            <a:xfrm>
              <a:off x="4946195" y="3648074"/>
              <a:ext cx="82519" cy="825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BC883A89-AC0B-44EA-8015-5B973C43D737}"/>
                </a:ext>
              </a:extLst>
            </p:cNvPr>
            <p:cNvSpPr/>
            <p:nvPr/>
          </p:nvSpPr>
          <p:spPr>
            <a:xfrm>
              <a:off x="5240109" y="3648074"/>
              <a:ext cx="82519" cy="825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44016A07-30D3-44C3-A0BC-1AECE1B776AE}"/>
                </a:ext>
              </a:extLst>
            </p:cNvPr>
            <p:cNvSpPr/>
            <p:nvPr/>
          </p:nvSpPr>
          <p:spPr>
            <a:xfrm>
              <a:off x="5534025" y="3648074"/>
              <a:ext cx="82519" cy="8251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727768-50F9-4058-8152-DA8A5163726E}"/>
              </a:ext>
            </a:extLst>
          </p:cNvPr>
          <p:cNvSpPr txBox="1"/>
          <p:nvPr/>
        </p:nvSpPr>
        <p:spPr>
          <a:xfrm>
            <a:off x="2356020" y="2102887"/>
            <a:ext cx="4431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spc="6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해커톤</a:t>
            </a:r>
            <a:r>
              <a:rPr lang="ko-KR" altLang="en-US" sz="4400" spc="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주제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FD27F-3B66-467E-B2B6-D115B73E356F}"/>
              </a:ext>
            </a:extLst>
          </p:cNvPr>
          <p:cNvSpPr txBox="1"/>
          <p:nvPr/>
        </p:nvSpPr>
        <p:spPr>
          <a:xfrm>
            <a:off x="1174375" y="4591808"/>
            <a:ext cx="6795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000" spc="6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머신러닝에</a:t>
            </a:r>
            <a:r>
              <a:rPr lang="ko-KR" altLang="en-US" sz="2000" spc="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대한 이해 및 </a:t>
            </a:r>
            <a:endParaRPr lang="en-US" altLang="ko-KR" sz="2000" spc="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lvl="0" algn="ctr">
              <a:defRPr/>
            </a:pPr>
            <a:r>
              <a:rPr lang="ko-KR" altLang="en-US" sz="2000" spc="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주식 가격 예측을 통한 실습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4BF88-5A96-4AF0-BD78-CC7F00BA9F19}"/>
              </a:ext>
            </a:extLst>
          </p:cNvPr>
          <p:cNvSpPr txBox="1"/>
          <p:nvPr/>
        </p:nvSpPr>
        <p:spPr>
          <a:xfrm>
            <a:off x="1174375" y="3088335"/>
            <a:ext cx="6795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000" b="1" spc="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주가예측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F399DE-480A-45AB-A4FA-1C7F734B9A44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B47E21-5AC0-41DA-A3EA-6F767F60E85E}"/>
              </a:ext>
            </a:extLst>
          </p:cNvPr>
          <p:cNvSpPr/>
          <p:nvPr/>
        </p:nvSpPr>
        <p:spPr>
          <a:xfrm>
            <a:off x="233082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1. </a:t>
            </a:r>
            <a:r>
              <a:rPr lang="ko-KR" altLang="en-US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해커톤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 주제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43B38B-5917-4D74-BF7A-2F3831FF110F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0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A3A503E-385D-49D1-B8CB-6724C463C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644563"/>
              </p:ext>
            </p:extLst>
          </p:nvPr>
        </p:nvGraphicFramePr>
        <p:xfrm>
          <a:off x="984377" y="1912776"/>
          <a:ext cx="7175245" cy="3172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035">
                  <a:extLst>
                    <a:ext uri="{9D8B030D-6E8A-4147-A177-3AD203B41FA5}">
                      <a16:colId xmlns:a16="http://schemas.microsoft.com/office/drawing/2014/main" val="4016812591"/>
                    </a:ext>
                  </a:extLst>
                </a:gridCol>
                <a:gridCol w="1025035">
                  <a:extLst>
                    <a:ext uri="{9D8B030D-6E8A-4147-A177-3AD203B41FA5}">
                      <a16:colId xmlns:a16="http://schemas.microsoft.com/office/drawing/2014/main" val="2900019787"/>
                    </a:ext>
                  </a:extLst>
                </a:gridCol>
                <a:gridCol w="1025035">
                  <a:extLst>
                    <a:ext uri="{9D8B030D-6E8A-4147-A177-3AD203B41FA5}">
                      <a16:colId xmlns:a16="http://schemas.microsoft.com/office/drawing/2014/main" val="1042091107"/>
                    </a:ext>
                  </a:extLst>
                </a:gridCol>
                <a:gridCol w="1025035">
                  <a:extLst>
                    <a:ext uri="{9D8B030D-6E8A-4147-A177-3AD203B41FA5}">
                      <a16:colId xmlns:a16="http://schemas.microsoft.com/office/drawing/2014/main" val="3038272780"/>
                    </a:ext>
                  </a:extLst>
                </a:gridCol>
                <a:gridCol w="1025035">
                  <a:extLst>
                    <a:ext uri="{9D8B030D-6E8A-4147-A177-3AD203B41FA5}">
                      <a16:colId xmlns:a16="http://schemas.microsoft.com/office/drawing/2014/main" val="3683881463"/>
                    </a:ext>
                  </a:extLst>
                </a:gridCol>
                <a:gridCol w="1025035">
                  <a:extLst>
                    <a:ext uri="{9D8B030D-6E8A-4147-A177-3AD203B41FA5}">
                      <a16:colId xmlns:a16="http://schemas.microsoft.com/office/drawing/2014/main" val="3943956363"/>
                    </a:ext>
                  </a:extLst>
                </a:gridCol>
                <a:gridCol w="1025035">
                  <a:extLst>
                    <a:ext uri="{9D8B030D-6E8A-4147-A177-3AD203B41FA5}">
                      <a16:colId xmlns:a16="http://schemas.microsoft.com/office/drawing/2014/main" val="1499582934"/>
                    </a:ext>
                  </a:extLst>
                </a:gridCol>
              </a:tblGrid>
              <a:tr h="33093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4/25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4/26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4.27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886051"/>
                  </a:ext>
                </a:extLst>
              </a:tr>
              <a:tr h="1206281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796105"/>
                  </a:ext>
                </a:extLst>
              </a:tr>
              <a:tr h="33093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/>
                        <a:t>4/28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/>
                        <a:t>4/29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/>
                        <a:t>4/30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/>
                        <a:t>5/1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/>
                        <a:t>5/2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/>
                        <a:t>5/3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/>
                        <a:t>5/4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575053"/>
                  </a:ext>
                </a:extLst>
              </a:tr>
              <a:tr h="13042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3277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AB5AA4-1016-4935-A170-E3DE8E071158}"/>
              </a:ext>
            </a:extLst>
          </p:cNvPr>
          <p:cNvSpPr/>
          <p:nvPr/>
        </p:nvSpPr>
        <p:spPr>
          <a:xfrm>
            <a:off x="2034073" y="2724536"/>
            <a:ext cx="3023119" cy="2326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머신러닝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총 복습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2A85F4-FA32-49A1-A1B1-A5962FF99987}"/>
              </a:ext>
            </a:extLst>
          </p:cNvPr>
          <p:cNvSpPr/>
          <p:nvPr/>
        </p:nvSpPr>
        <p:spPr>
          <a:xfrm>
            <a:off x="5113177" y="2724536"/>
            <a:ext cx="1996750" cy="2326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 공유 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주제 확정</a:t>
            </a:r>
            <a:r>
              <a:rPr lang="en-US" altLang="ko-KR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603A1E-B058-4273-9893-F2AC37006400}"/>
              </a:ext>
            </a:extLst>
          </p:cNvPr>
          <p:cNvSpPr/>
          <p:nvPr/>
        </p:nvSpPr>
        <p:spPr>
          <a:xfrm>
            <a:off x="1010036" y="4204859"/>
            <a:ext cx="4072815" cy="2424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 및 주가 예측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666AD-E19D-494D-975F-DF8DA3A0E12B}"/>
              </a:ext>
            </a:extLst>
          </p:cNvPr>
          <p:cNvSpPr/>
          <p:nvPr/>
        </p:nvSpPr>
        <p:spPr>
          <a:xfrm>
            <a:off x="7158913" y="2491904"/>
            <a:ext cx="975051" cy="2326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중간발표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C5F58D-17A1-4500-B9DB-A061A420268D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84B0B4-3B2D-46DC-B190-227738957994}"/>
              </a:ext>
            </a:extLst>
          </p:cNvPr>
          <p:cNvSpPr/>
          <p:nvPr/>
        </p:nvSpPr>
        <p:spPr>
          <a:xfrm>
            <a:off x="233082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1. </a:t>
            </a:r>
            <a:r>
              <a:rPr lang="ko-KR" altLang="en-US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해커톤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 주제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4A067C-A147-45B6-B07E-14BD625D9A70}"/>
              </a:ext>
            </a:extLst>
          </p:cNvPr>
          <p:cNvSpPr/>
          <p:nvPr/>
        </p:nvSpPr>
        <p:spPr>
          <a:xfrm>
            <a:off x="2288474" y="186219"/>
            <a:ext cx="2953053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계획 수립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아이디어 제시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결론도출</a:t>
            </a:r>
            <a:endParaRPr lang="en-US" altLang="ko-KR" sz="1400" spc="-1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ACE486-8040-41DF-ACF3-E62BAA2E7C5D}"/>
              </a:ext>
            </a:extLst>
          </p:cNvPr>
          <p:cNvSpPr/>
          <p:nvPr/>
        </p:nvSpPr>
        <p:spPr>
          <a:xfrm>
            <a:off x="5113177" y="3018047"/>
            <a:ext cx="1996750" cy="2326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웹 구현 준비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6EDA78-5401-4138-B52C-390BCFFF6D93}"/>
              </a:ext>
            </a:extLst>
          </p:cNvPr>
          <p:cNvSpPr/>
          <p:nvPr/>
        </p:nvSpPr>
        <p:spPr>
          <a:xfrm>
            <a:off x="5113177" y="4214671"/>
            <a:ext cx="1996750" cy="2326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검증 및 평가 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9FDB7C-2AD5-48F2-A9C1-40BA451F04BF}"/>
              </a:ext>
            </a:extLst>
          </p:cNvPr>
          <p:cNvSpPr/>
          <p:nvPr/>
        </p:nvSpPr>
        <p:spPr>
          <a:xfrm>
            <a:off x="1010036" y="4531888"/>
            <a:ext cx="6099891" cy="2171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웹 구현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E354DD-4C0D-419F-A15D-E112AB070FE3}"/>
              </a:ext>
            </a:extLst>
          </p:cNvPr>
          <p:cNvSpPr/>
          <p:nvPr/>
        </p:nvSpPr>
        <p:spPr>
          <a:xfrm>
            <a:off x="7158913" y="3970749"/>
            <a:ext cx="975051" cy="2326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최종발표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D9EB88-7881-45AF-8349-D729FA83E707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0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686D178-A492-414C-B0B2-4C257A264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19" y="1721225"/>
            <a:ext cx="3254185" cy="3254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32F20-A9C7-41BC-9B8F-BCAF07849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33" y="1855646"/>
            <a:ext cx="3027668" cy="2713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22F07A6-9406-4B64-9ACC-0DE9044802F8}"/>
              </a:ext>
            </a:extLst>
          </p:cNvPr>
          <p:cNvSpPr/>
          <p:nvPr/>
        </p:nvSpPr>
        <p:spPr>
          <a:xfrm>
            <a:off x="4313137" y="3056969"/>
            <a:ext cx="1065864" cy="582699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D0738-5BD4-4829-967E-8027C68F0C87}"/>
              </a:ext>
            </a:extLst>
          </p:cNvPr>
          <p:cNvSpPr txBox="1"/>
          <p:nvPr/>
        </p:nvSpPr>
        <p:spPr>
          <a:xfrm>
            <a:off x="564776" y="5499464"/>
            <a:ext cx="775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배웠던 알고리즘을 모듈화 해서 최적의 모델 찾아보자</a:t>
            </a:r>
            <a:r>
              <a:rPr lang="en-US" altLang="ko-KR" dirty="0"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!</a:t>
            </a:r>
            <a:endParaRPr lang="ko-KR" altLang="en-US" dirty="0"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2A32BA-9659-44A9-87A6-9F109A3BC713}"/>
              </a:ext>
            </a:extLst>
          </p:cNvPr>
          <p:cNvSpPr txBox="1"/>
          <p:nvPr/>
        </p:nvSpPr>
        <p:spPr>
          <a:xfrm>
            <a:off x="9403976" y="1996500"/>
            <a:ext cx="32191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중간발표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어떤 주제로 하려고 했는데</a:t>
            </a:r>
          </a:p>
          <a:p>
            <a:r>
              <a:rPr lang="ko-KR" altLang="en-US" dirty="0"/>
              <a:t>어떤 것들이 잘 되고 잘 안되고</a:t>
            </a:r>
          </a:p>
          <a:p>
            <a:r>
              <a:rPr lang="ko-KR" altLang="en-US" dirty="0"/>
              <a:t>어떤 데이터를 모았다 정도</a:t>
            </a:r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C14A7C-6A49-4CC7-839F-1758FE5AEC58}"/>
              </a:ext>
            </a:extLst>
          </p:cNvPr>
          <p:cNvSpPr/>
          <p:nvPr/>
        </p:nvSpPr>
        <p:spPr>
          <a:xfrm>
            <a:off x="2288474" y="186219"/>
            <a:ext cx="2953053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계획 수립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아이디어 제시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결론도출</a:t>
            </a:r>
            <a:endParaRPr lang="en-US" altLang="ko-KR" sz="1400" spc="-1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E30C85-7DD4-400A-983F-1CED4F69176C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03B1B0-A537-4F42-9D49-E7034E8676E0}"/>
              </a:ext>
            </a:extLst>
          </p:cNvPr>
          <p:cNvSpPr/>
          <p:nvPr/>
        </p:nvSpPr>
        <p:spPr>
          <a:xfrm>
            <a:off x="233082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1. </a:t>
            </a:r>
            <a:r>
              <a:rPr lang="ko-KR" altLang="en-US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해커톤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 주제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69AAA4-52E0-47AF-9655-E71B32B26546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5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0820E7CA-C04F-4755-842F-0E80A75751E7}"/>
              </a:ext>
            </a:extLst>
          </p:cNvPr>
          <p:cNvGrpSpPr/>
          <p:nvPr/>
        </p:nvGrpSpPr>
        <p:grpSpPr>
          <a:xfrm>
            <a:off x="690282" y="1595717"/>
            <a:ext cx="7969624" cy="3825540"/>
            <a:chOff x="-631524" y="1367472"/>
            <a:chExt cx="9632635" cy="4123055"/>
          </a:xfrm>
        </p:grpSpPr>
        <p:sp>
          <p:nvSpPr>
            <p:cNvPr id="28" name="Rectangle 1">
              <a:extLst>
                <a:ext uri="{FF2B5EF4-FFF2-40B4-BE49-F238E27FC236}">
                  <a16:creationId xmlns:a16="http://schemas.microsoft.com/office/drawing/2014/main" id="{8A3A7BE9-454F-49EB-A1C0-F98A6EF228EB}"/>
                </a:ext>
              </a:extLst>
            </p:cNvPr>
            <p:cNvSpPr/>
            <p:nvPr/>
          </p:nvSpPr>
          <p:spPr>
            <a:xfrm>
              <a:off x="4288034" y="1367472"/>
              <a:ext cx="2253298" cy="4123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E7AC4CDD-A877-4B45-9A6E-0576BB05E709}"/>
                </a:ext>
              </a:extLst>
            </p:cNvPr>
            <p:cNvSpPr/>
            <p:nvPr/>
          </p:nvSpPr>
          <p:spPr>
            <a:xfrm>
              <a:off x="1828255" y="1367472"/>
              <a:ext cx="2253298" cy="4123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2CD3598F-1DD5-4D53-A77F-15DD94018662}"/>
                </a:ext>
              </a:extLst>
            </p:cNvPr>
            <p:cNvSpPr/>
            <p:nvPr/>
          </p:nvSpPr>
          <p:spPr>
            <a:xfrm>
              <a:off x="6747813" y="1367472"/>
              <a:ext cx="2253298" cy="4123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847714C4-6859-45AF-BD22-77FD5F3D55A4}"/>
                </a:ext>
              </a:extLst>
            </p:cNvPr>
            <p:cNvSpPr/>
            <p:nvPr/>
          </p:nvSpPr>
          <p:spPr>
            <a:xfrm>
              <a:off x="-631524" y="1367472"/>
              <a:ext cx="2253298" cy="4123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699DB75-F360-45EE-A6DC-3B8AF10DC4AD}"/>
              </a:ext>
            </a:extLst>
          </p:cNvPr>
          <p:cNvSpPr txBox="1"/>
          <p:nvPr/>
        </p:nvSpPr>
        <p:spPr>
          <a:xfrm>
            <a:off x="690282" y="1801906"/>
            <a:ext cx="186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준호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9C3C29-E3D1-4E56-8338-FF34D58FC339}"/>
              </a:ext>
            </a:extLst>
          </p:cNvPr>
          <p:cNvSpPr txBox="1"/>
          <p:nvPr/>
        </p:nvSpPr>
        <p:spPr>
          <a:xfrm>
            <a:off x="2725270" y="1801906"/>
            <a:ext cx="186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영주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76EAAB-F6F5-441D-AC71-5D2AEDB5F3AA}"/>
              </a:ext>
            </a:extLst>
          </p:cNvPr>
          <p:cNvSpPr txBox="1"/>
          <p:nvPr/>
        </p:nvSpPr>
        <p:spPr>
          <a:xfrm>
            <a:off x="4760511" y="1801906"/>
            <a:ext cx="186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정환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8B50BC-88E3-45F5-A736-E28D1598B75C}"/>
              </a:ext>
            </a:extLst>
          </p:cNvPr>
          <p:cNvSpPr txBox="1"/>
          <p:nvPr/>
        </p:nvSpPr>
        <p:spPr>
          <a:xfrm>
            <a:off x="6786534" y="1801906"/>
            <a:ext cx="186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해랑</a:t>
            </a:r>
            <a:endParaRPr lang="ko-KR" altLang="en-US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AD5C73-9EE0-4FB8-B5DF-DD29FDA0C7BE}"/>
              </a:ext>
            </a:extLst>
          </p:cNvPr>
          <p:cNvSpPr txBox="1"/>
          <p:nvPr/>
        </p:nvSpPr>
        <p:spPr>
          <a:xfrm>
            <a:off x="768313" y="4431286"/>
            <a:ext cx="1708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Train, Test set 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분리 및 검증</a:t>
            </a: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부스팅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873279-A433-4FB8-802F-776962559D82}"/>
              </a:ext>
            </a:extLst>
          </p:cNvPr>
          <p:cNvSpPr txBox="1"/>
          <p:nvPr/>
        </p:nvSpPr>
        <p:spPr>
          <a:xfrm>
            <a:off x="2679564" y="4554645"/>
            <a:ext cx="189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분류모델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9DE24B-1B5D-4E4B-A05F-A3A97F3CB865}"/>
              </a:ext>
            </a:extLst>
          </p:cNvPr>
          <p:cNvSpPr txBox="1"/>
          <p:nvPr/>
        </p:nvSpPr>
        <p:spPr>
          <a:xfrm>
            <a:off x="4778818" y="4554645"/>
            <a:ext cx="170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회귀모델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6221BF-DC22-42E4-B09D-07D8FA170759}"/>
              </a:ext>
            </a:extLst>
          </p:cNvPr>
          <p:cNvSpPr txBox="1"/>
          <p:nvPr/>
        </p:nvSpPr>
        <p:spPr>
          <a:xfrm>
            <a:off x="6795625" y="4579306"/>
            <a:ext cx="185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웹 구현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91D8080-AB84-479E-8B80-FB35B7FB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68" y="2563905"/>
            <a:ext cx="1912407" cy="186279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33A6C79-DF31-4116-AA75-6E2871D51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55" y="2593539"/>
            <a:ext cx="1764541" cy="18298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3F1E465-4B3A-4A00-A02C-2B6FF174E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66" y="2506979"/>
            <a:ext cx="2141839" cy="200301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3A77186-E6C1-4F22-95BE-32C5ECB48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74" y="2506979"/>
            <a:ext cx="1964399" cy="186182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2D3465-2F92-4E62-AA20-1D20A57D247A}"/>
              </a:ext>
            </a:extLst>
          </p:cNvPr>
          <p:cNvSpPr/>
          <p:nvPr/>
        </p:nvSpPr>
        <p:spPr>
          <a:xfrm>
            <a:off x="2288474" y="186219"/>
            <a:ext cx="2953053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계획 수립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아이디어 제시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결론도출</a:t>
            </a:r>
            <a:endParaRPr lang="en-US" altLang="ko-KR" sz="1400" spc="-15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DE86F5-04F2-453C-A65B-08BCE292DF2A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FCE555-EFCA-427F-A9F3-95731779C4D8}"/>
              </a:ext>
            </a:extLst>
          </p:cNvPr>
          <p:cNvSpPr/>
          <p:nvPr/>
        </p:nvSpPr>
        <p:spPr>
          <a:xfrm>
            <a:off x="233082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1. </a:t>
            </a:r>
            <a:r>
              <a:rPr lang="ko-KR" altLang="en-US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해커톤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 주제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851DDF-00F5-4062-AC51-5AA99057C2A0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3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CCE1D05-CF91-4903-BA43-B45910FC5689}"/>
              </a:ext>
            </a:extLst>
          </p:cNvPr>
          <p:cNvSpPr/>
          <p:nvPr/>
        </p:nvSpPr>
        <p:spPr>
          <a:xfrm>
            <a:off x="3352800" y="970017"/>
            <a:ext cx="2438398" cy="2908618"/>
          </a:xfrm>
          <a:prstGeom prst="roundRect">
            <a:avLst>
              <a:gd name="adj" fmla="val 11111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AC28C7F-5899-4B3E-A3C4-84A8616902EA}"/>
              </a:ext>
            </a:extLst>
          </p:cNvPr>
          <p:cNvSpPr/>
          <p:nvPr/>
        </p:nvSpPr>
        <p:spPr>
          <a:xfrm>
            <a:off x="689548" y="1115331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Cross_val_score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0C020B-E088-466F-B1CB-8BFA668BA444}"/>
              </a:ext>
            </a:extLst>
          </p:cNvPr>
          <p:cNvSpPr/>
          <p:nvPr/>
        </p:nvSpPr>
        <p:spPr>
          <a:xfrm>
            <a:off x="689548" y="1548535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K -fold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F88CA48-CF1D-4EE1-A604-DD2A9128D937}"/>
              </a:ext>
            </a:extLst>
          </p:cNvPr>
          <p:cNvSpPr/>
          <p:nvPr/>
        </p:nvSpPr>
        <p:spPr>
          <a:xfrm>
            <a:off x="689548" y="1984898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Stratified K </a:t>
            </a:r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폴드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AF0E557-8DB7-4282-92D6-0608DB9534BA}"/>
              </a:ext>
            </a:extLst>
          </p:cNvPr>
          <p:cNvSpPr/>
          <p:nvPr/>
        </p:nvSpPr>
        <p:spPr>
          <a:xfrm>
            <a:off x="689548" y="2421261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GridSearchCV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0C086F8-0642-4265-97D2-D6FEBADA7225}"/>
              </a:ext>
            </a:extLst>
          </p:cNvPr>
          <p:cNvSpPr/>
          <p:nvPr/>
        </p:nvSpPr>
        <p:spPr>
          <a:xfrm>
            <a:off x="689548" y="3014365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ARIMA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6AFC105-81D1-414E-BC91-880A7E00EE11}"/>
              </a:ext>
            </a:extLst>
          </p:cNvPr>
          <p:cNvSpPr/>
          <p:nvPr/>
        </p:nvSpPr>
        <p:spPr>
          <a:xfrm>
            <a:off x="3530719" y="1115331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로지스틱 회귀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37CDBF4-BEAD-4B49-87AC-5035528AB84C}"/>
              </a:ext>
            </a:extLst>
          </p:cNvPr>
          <p:cNvSpPr/>
          <p:nvPr/>
        </p:nvSpPr>
        <p:spPr>
          <a:xfrm>
            <a:off x="3530719" y="1548535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의사결정나무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분류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96FBC6-0BCC-4471-8AE5-A6EFBB6F3C53}"/>
              </a:ext>
            </a:extLst>
          </p:cNvPr>
          <p:cNvSpPr/>
          <p:nvPr/>
        </p:nvSpPr>
        <p:spPr>
          <a:xfrm>
            <a:off x="3530719" y="1984898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KNN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532900-EBD6-455F-AA55-4203045F8E05}"/>
              </a:ext>
            </a:extLst>
          </p:cNvPr>
          <p:cNvSpPr/>
          <p:nvPr/>
        </p:nvSpPr>
        <p:spPr>
          <a:xfrm>
            <a:off x="3530719" y="2421261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SVM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8E6A6B8-6883-4E97-BE92-5A951AEBFFCC}"/>
              </a:ext>
            </a:extLst>
          </p:cNvPr>
          <p:cNvSpPr/>
          <p:nvPr/>
        </p:nvSpPr>
        <p:spPr>
          <a:xfrm>
            <a:off x="3530719" y="2857624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신경망모델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4A06A14-E128-410A-8932-DB31BCBDFE99}"/>
              </a:ext>
            </a:extLst>
          </p:cNvPr>
          <p:cNvSpPr/>
          <p:nvPr/>
        </p:nvSpPr>
        <p:spPr>
          <a:xfrm>
            <a:off x="3530719" y="3293987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앙상블 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</a:t>
            </a:r>
            <a:r>
              <a:rPr lang="ko-KR" altLang="en-US" sz="12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베깅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보팅</a:t>
            </a:r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부스팅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AF4CE4-8A49-4B38-9B0D-BD49FC5A4E4F}"/>
              </a:ext>
            </a:extLst>
          </p:cNvPr>
          <p:cNvSpPr/>
          <p:nvPr/>
        </p:nvSpPr>
        <p:spPr>
          <a:xfrm>
            <a:off x="6371891" y="1115331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선형회귀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EB217DF-D68C-4A0D-90AE-FC1F085F266F}"/>
              </a:ext>
            </a:extLst>
          </p:cNvPr>
          <p:cNvSpPr/>
          <p:nvPr/>
        </p:nvSpPr>
        <p:spPr>
          <a:xfrm>
            <a:off x="6371891" y="1548535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의사결정나무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회귀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6DA364F-4F20-4AA1-8614-90EBDF35F50D}"/>
              </a:ext>
            </a:extLst>
          </p:cNvPr>
          <p:cNvSpPr/>
          <p:nvPr/>
        </p:nvSpPr>
        <p:spPr>
          <a:xfrm>
            <a:off x="6371891" y="1984898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SVM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710BE28-DDCA-40DA-B014-F8668D381181}"/>
              </a:ext>
            </a:extLst>
          </p:cNvPr>
          <p:cNvSpPr/>
          <p:nvPr/>
        </p:nvSpPr>
        <p:spPr>
          <a:xfrm>
            <a:off x="6371891" y="2421261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릿지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라쏘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742B1DF-4ADC-4371-9566-E9B1A8903948}"/>
              </a:ext>
            </a:extLst>
          </p:cNvPr>
          <p:cNvSpPr/>
          <p:nvPr/>
        </p:nvSpPr>
        <p:spPr>
          <a:xfrm>
            <a:off x="6371891" y="2857624"/>
            <a:ext cx="2082561" cy="36933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RNN</a:t>
            </a:r>
            <a:endParaRPr lang="ko-KR" alt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E00601F-DDCA-4C92-A6F3-1B29B420C5D4}"/>
              </a:ext>
            </a:extLst>
          </p:cNvPr>
          <p:cNvCxnSpPr>
            <a:cxnSpLocks/>
          </p:cNvCxnSpPr>
          <p:nvPr/>
        </p:nvCxnSpPr>
        <p:spPr>
          <a:xfrm>
            <a:off x="1788733" y="3499143"/>
            <a:ext cx="1741986" cy="1808393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CD97063-0BD8-41A1-AB6F-F18132B84F53}"/>
              </a:ext>
            </a:extLst>
          </p:cNvPr>
          <p:cNvCxnSpPr>
            <a:cxnSpLocks/>
          </p:cNvCxnSpPr>
          <p:nvPr/>
        </p:nvCxnSpPr>
        <p:spPr>
          <a:xfrm>
            <a:off x="4608407" y="3878635"/>
            <a:ext cx="0" cy="1390262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2E9743C-0C28-4386-AEB4-D5031CDB3B0B}"/>
              </a:ext>
            </a:extLst>
          </p:cNvPr>
          <p:cNvCxnSpPr>
            <a:cxnSpLocks/>
          </p:cNvCxnSpPr>
          <p:nvPr/>
        </p:nvCxnSpPr>
        <p:spPr>
          <a:xfrm flipH="1">
            <a:off x="5653438" y="3433611"/>
            <a:ext cx="1701829" cy="1896227"/>
          </a:xfrm>
          <a:prstGeom prst="straightConnector1">
            <a:avLst/>
          </a:prstGeom>
          <a:ln w="38100">
            <a:solidFill>
              <a:srgbClr val="404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23F4224-6188-425C-814D-17F7BE743FD0}"/>
              </a:ext>
            </a:extLst>
          </p:cNvPr>
          <p:cNvSpPr txBox="1"/>
          <p:nvPr/>
        </p:nvSpPr>
        <p:spPr>
          <a:xfrm>
            <a:off x="0" y="5329772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ARIMA</a:t>
            </a:r>
            <a:endParaRPr lang="ko-KR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61" name="더하기 기호 60">
            <a:extLst>
              <a:ext uri="{FF2B5EF4-FFF2-40B4-BE49-F238E27FC236}">
                <a16:creationId xmlns:a16="http://schemas.microsoft.com/office/drawing/2014/main" id="{61F6BE73-5F2D-4221-94BE-91397EC72DE2}"/>
              </a:ext>
            </a:extLst>
          </p:cNvPr>
          <p:cNvSpPr/>
          <p:nvPr/>
        </p:nvSpPr>
        <p:spPr>
          <a:xfrm>
            <a:off x="1614196" y="2801638"/>
            <a:ext cx="176366" cy="192002"/>
          </a:xfrm>
          <a:prstGeom prst="mathPlus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69E4EF0-4A22-4578-ABE5-AE39A182DB85}"/>
              </a:ext>
            </a:extLst>
          </p:cNvPr>
          <p:cNvSpPr/>
          <p:nvPr/>
        </p:nvSpPr>
        <p:spPr>
          <a:xfrm>
            <a:off x="2288474" y="186219"/>
            <a:ext cx="2953053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계획 수립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아이디어 제시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|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결론도출</a:t>
            </a:r>
            <a:endParaRPr lang="en-US" altLang="ko-KR" sz="1400" spc="-150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98A4F9C-42C7-42DE-91AF-A0AC11F8F208}"/>
              </a:ext>
            </a:extLst>
          </p:cNvPr>
          <p:cNvSpPr/>
          <p:nvPr/>
        </p:nvSpPr>
        <p:spPr>
          <a:xfrm>
            <a:off x="6186313" y="970017"/>
            <a:ext cx="2438398" cy="2413680"/>
          </a:xfrm>
          <a:prstGeom prst="roundRect">
            <a:avLst>
              <a:gd name="adj" fmla="val 11111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92536F-8480-4D66-8A19-BD123C7460C9}"/>
              </a:ext>
            </a:extLst>
          </p:cNvPr>
          <p:cNvSpPr txBox="1"/>
          <p:nvPr/>
        </p:nvSpPr>
        <p:spPr>
          <a:xfrm>
            <a:off x="4106051" y="712484"/>
            <a:ext cx="1004711" cy="369332"/>
          </a:xfrm>
          <a:prstGeom prst="rect">
            <a:avLst/>
          </a:prstGeom>
          <a:solidFill>
            <a:srgbClr val="F4F1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분류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EEDAF8-F0F7-444F-AF02-773C69686D86}"/>
              </a:ext>
            </a:extLst>
          </p:cNvPr>
          <p:cNvSpPr txBox="1"/>
          <p:nvPr/>
        </p:nvSpPr>
        <p:spPr>
          <a:xfrm>
            <a:off x="6933393" y="673725"/>
            <a:ext cx="1004711" cy="369332"/>
          </a:xfrm>
          <a:prstGeom prst="rect">
            <a:avLst/>
          </a:prstGeom>
          <a:solidFill>
            <a:srgbClr val="F4F1E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회귀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93CAF1-416D-4933-9435-781D09D055B8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210ED4-58A0-4FAB-A19F-E75E4F635FAA}"/>
              </a:ext>
            </a:extLst>
          </p:cNvPr>
          <p:cNvSpPr/>
          <p:nvPr/>
        </p:nvSpPr>
        <p:spPr>
          <a:xfrm>
            <a:off x="233082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1. </a:t>
            </a:r>
            <a:r>
              <a:rPr lang="ko-KR" altLang="en-US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해커톤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Yoon 윤고딕 520_TT"/>
              </a:rPr>
              <a:t> 주제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53A6DD-A5C4-42D1-A0FC-6402274DF59F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5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16390B-4132-4E14-80DC-89ACB06BADA5}"/>
              </a:ext>
            </a:extLst>
          </p:cNvPr>
          <p:cNvSpPr txBox="1"/>
          <p:nvPr/>
        </p:nvSpPr>
        <p:spPr>
          <a:xfrm>
            <a:off x="4957762" y="1982450"/>
            <a:ext cx="270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40404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가설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D436-1186-4C9C-86A0-D44A48512607}"/>
              </a:ext>
            </a:extLst>
          </p:cNvPr>
          <p:cNvSpPr txBox="1"/>
          <p:nvPr/>
        </p:nvSpPr>
        <p:spPr>
          <a:xfrm>
            <a:off x="4957762" y="3187776"/>
            <a:ext cx="3580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  비슷한 추세라면 최적화된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ARIMA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모형이 동일 할 것이다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A5E95-6D9D-40B9-B9FE-46AA4EAE12DD}"/>
              </a:ext>
            </a:extLst>
          </p:cNvPr>
          <p:cNvSpPr txBox="1"/>
          <p:nvPr/>
        </p:nvSpPr>
        <p:spPr>
          <a:xfrm>
            <a:off x="4957762" y="2793036"/>
            <a:ext cx="358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테마주들끼리 추세는 비슷하게 흘러감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DC1829-454B-46DA-BF29-3D67F0B38A8A}"/>
              </a:ext>
            </a:extLst>
          </p:cNvPr>
          <p:cNvSpPr/>
          <p:nvPr/>
        </p:nvSpPr>
        <p:spPr>
          <a:xfrm>
            <a:off x="233081" y="169291"/>
            <a:ext cx="200278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D5FFFB-AC71-4D6C-93CC-793A79E74853}"/>
              </a:ext>
            </a:extLst>
          </p:cNvPr>
          <p:cNvSpPr/>
          <p:nvPr/>
        </p:nvSpPr>
        <p:spPr>
          <a:xfrm>
            <a:off x="2258819" y="186219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가설 설정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수집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1400" spc="-1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전처리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  ARIMA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모형 설계</a:t>
            </a:r>
            <a:endParaRPr lang="ko-KR" altLang="en-US" sz="1400" spc="-150" dirty="0">
              <a:solidFill>
                <a:schemeClr val="bg1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5BFCA-8EC8-415B-B61A-0DAC85A21B88}"/>
              </a:ext>
            </a:extLst>
          </p:cNvPr>
          <p:cNvSpPr txBox="1"/>
          <p:nvPr/>
        </p:nvSpPr>
        <p:spPr>
          <a:xfrm>
            <a:off x="4957762" y="4397517"/>
            <a:ext cx="3580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테마주에 최적화 된 </a:t>
            </a:r>
            <a:r>
              <a:rPr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ARIMA</a:t>
            </a: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모형 찾기</a:t>
            </a:r>
            <a:endParaRPr lang="ko-KR" altLang="en-US" sz="1400" b="1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1CB4B01-722E-45C4-BCD0-861D617D5B0D}"/>
              </a:ext>
            </a:extLst>
          </p:cNvPr>
          <p:cNvSpPr/>
          <p:nvPr/>
        </p:nvSpPr>
        <p:spPr>
          <a:xfrm>
            <a:off x="6494106" y="3797959"/>
            <a:ext cx="625151" cy="363494"/>
          </a:xfrm>
          <a:prstGeom prst="down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81E994-DE5A-4A40-B2D5-C10D6071B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10" y="1463772"/>
            <a:ext cx="3889466" cy="39712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638061-0470-44FD-A7DA-2AB9B681666E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5F9F93-4082-4EA3-A1AF-F359B1BB9023}"/>
              </a:ext>
            </a:extLst>
          </p:cNvPr>
          <p:cNvSpPr/>
          <p:nvPr/>
        </p:nvSpPr>
        <p:spPr>
          <a:xfrm>
            <a:off x="88117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F1D3C9-9776-4B79-B15D-EAEC123FD9BC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22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16390B-4132-4E14-80DC-89ACB06BADA5}"/>
              </a:ext>
            </a:extLst>
          </p:cNvPr>
          <p:cNvSpPr txBox="1"/>
          <p:nvPr/>
        </p:nvSpPr>
        <p:spPr>
          <a:xfrm>
            <a:off x="4867450" y="1779248"/>
            <a:ext cx="270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테마 </a:t>
            </a:r>
            <a:r>
              <a:rPr lang="en-US" altLang="ko-KR" dirty="0">
                <a:solidFill>
                  <a:srgbClr val="40404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: </a:t>
            </a:r>
            <a:r>
              <a:rPr lang="ko-KR" altLang="en-US" dirty="0" err="1">
                <a:solidFill>
                  <a:srgbClr val="40404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항공주</a:t>
            </a:r>
            <a:endParaRPr lang="ko-KR" altLang="en-US" dirty="0">
              <a:solidFill>
                <a:srgbClr val="40404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8" name="그림 7" descr="텍스트, 항공기, 비행기이(가) 표시된 사진&#10;&#10;자동 생성된 설명">
            <a:extLst>
              <a:ext uri="{FF2B5EF4-FFF2-40B4-BE49-F238E27FC236}">
                <a16:creationId xmlns:a16="http://schemas.microsoft.com/office/drawing/2014/main" id="{7D43DE25-999C-4D12-AC1D-652754F426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9" y="1774340"/>
            <a:ext cx="4621860" cy="3373458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DC1829-454B-46DA-BF29-3D67F0B38A8A}"/>
              </a:ext>
            </a:extLst>
          </p:cNvPr>
          <p:cNvSpPr/>
          <p:nvPr/>
        </p:nvSpPr>
        <p:spPr>
          <a:xfrm>
            <a:off x="233081" y="169291"/>
            <a:ext cx="200278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31CB3E-D8BF-4935-B18C-EAF8F011E2FF}"/>
              </a:ext>
            </a:extLst>
          </p:cNvPr>
          <p:cNvSpPr txBox="1"/>
          <p:nvPr/>
        </p:nvSpPr>
        <p:spPr>
          <a:xfrm>
            <a:off x="4867450" y="2422490"/>
            <a:ext cx="3937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데이터수집</a:t>
            </a: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: </a:t>
            </a:r>
          </a:p>
          <a:p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아시아나항공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대한항공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에어부산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티웨이항공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진에어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티웨이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홀딩스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AK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홀딩스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제주항공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주가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AD5F3-6D31-490A-BDD9-3E2E852D97BB}"/>
              </a:ext>
            </a:extLst>
          </p:cNvPr>
          <p:cNvSpPr txBox="1"/>
          <p:nvPr/>
        </p:nvSpPr>
        <p:spPr>
          <a:xfrm>
            <a:off x="4867450" y="3461069"/>
            <a:ext cx="4186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기간설정</a:t>
            </a: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: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2021.04.01~2022.04.26(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분단위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 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Train &amp; Test set :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2021.04.01~2021.12.31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A5F5A-3639-4E98-B96E-A991AE1658CF}"/>
              </a:ext>
            </a:extLst>
          </p:cNvPr>
          <p:cNvSpPr txBox="1"/>
          <p:nvPr/>
        </p:nvSpPr>
        <p:spPr>
          <a:xfrm>
            <a:off x="4867450" y="4801650"/>
            <a:ext cx="408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2022.01.01~2022.04.26</a:t>
            </a:r>
            <a:r>
              <a:rPr lang="ko-KR" altLang="en-US" sz="14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의 주가 예측</a:t>
            </a:r>
            <a:endParaRPr lang="en-US" altLang="ko-KR" sz="14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7A8DFA1-76ED-4DE8-A7E0-3EAF658418DE}"/>
              </a:ext>
            </a:extLst>
          </p:cNvPr>
          <p:cNvSpPr/>
          <p:nvPr/>
        </p:nvSpPr>
        <p:spPr>
          <a:xfrm>
            <a:off x="6663439" y="4202092"/>
            <a:ext cx="625151" cy="363494"/>
          </a:xfrm>
          <a:prstGeom prst="down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A7511D-4C80-4A32-967A-ED7A9C5BAEF1}"/>
              </a:ext>
            </a:extLst>
          </p:cNvPr>
          <p:cNvSpPr/>
          <p:nvPr/>
        </p:nvSpPr>
        <p:spPr>
          <a:xfrm>
            <a:off x="2258819" y="186219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dist">
              <a:defRPr/>
            </a:pP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가설 설정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 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수집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1400" spc="-150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전처리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  ARIMA</a:t>
            </a:r>
            <a:r>
              <a:rPr lang="ko-KR" altLang="en-US" sz="1400" spc="-15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모형 설계</a:t>
            </a:r>
            <a:endParaRPr lang="ko-KR" altLang="en-US" sz="1400" spc="-150" dirty="0">
              <a:solidFill>
                <a:schemeClr val="bg1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964B7E-7F03-4030-8119-2FA4048348F5}"/>
              </a:ext>
            </a:extLst>
          </p:cNvPr>
          <p:cNvSpPr/>
          <p:nvPr/>
        </p:nvSpPr>
        <p:spPr>
          <a:xfrm>
            <a:off x="-2856" y="162516"/>
            <a:ext cx="2002790" cy="355185"/>
          </a:xfrm>
          <a:prstGeom prst="rect">
            <a:avLst/>
          </a:prstGeom>
          <a:solidFill>
            <a:srgbClr val="149F5C"/>
          </a:solidFill>
          <a:ln w="19050" cap="flat" cmpd="sng" algn="ctr">
            <a:noFill/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D2B6A0-2F89-4D77-A3B7-337075EA2271}"/>
              </a:ext>
            </a:extLst>
          </p:cNvPr>
          <p:cNvSpPr/>
          <p:nvPr/>
        </p:nvSpPr>
        <p:spPr>
          <a:xfrm>
            <a:off x="88117" y="169291"/>
            <a:ext cx="170821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altLang="ko-KR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모델 설계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BFB541-7117-45AB-B09D-D9E90E137D20}"/>
              </a:ext>
            </a:extLst>
          </p:cNvPr>
          <p:cNvSpPr/>
          <p:nvPr/>
        </p:nvSpPr>
        <p:spPr>
          <a:xfrm>
            <a:off x="1910080" y="471981"/>
            <a:ext cx="7274560" cy="45719"/>
          </a:xfrm>
          <a:prstGeom prst="rect">
            <a:avLst/>
          </a:prstGeom>
          <a:solidFill>
            <a:srgbClr val="149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68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</TotalTime>
  <Words>935</Words>
  <Application>Microsoft Office PowerPoint</Application>
  <PresentationFormat>화면 슬라이드 쇼(4:3)</PresentationFormat>
  <Paragraphs>177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Calibri</vt:lpstr>
      <vt:lpstr>Arial</vt:lpstr>
      <vt:lpstr>맑은 고딕</vt:lpstr>
      <vt:lpstr>나눔바른고딕OTF</vt:lpstr>
      <vt:lpstr>Calibri Light</vt:lpstr>
      <vt:lpstr>나눔고딕OTF ExtraBold</vt:lpstr>
      <vt:lpstr>나눔고딕OTF</vt:lpstr>
      <vt:lpstr>나눔바른고딕OTF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영주</dc:creator>
  <cp:lastModifiedBy>김 영주</cp:lastModifiedBy>
  <cp:revision>23</cp:revision>
  <dcterms:created xsi:type="dcterms:W3CDTF">2022-04-26T09:28:00Z</dcterms:created>
  <dcterms:modified xsi:type="dcterms:W3CDTF">2022-04-27T06:55:50Z</dcterms:modified>
</cp:coreProperties>
</file>